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16"/>
  </p:notesMasterIdLst>
  <p:sldIdLst>
    <p:sldId id="265" r:id="rId2"/>
    <p:sldId id="272" r:id="rId3"/>
    <p:sldId id="273" r:id="rId4"/>
    <p:sldId id="353" r:id="rId5"/>
    <p:sldId id="323" r:id="rId6"/>
    <p:sldId id="324" r:id="rId7"/>
    <p:sldId id="327" r:id="rId8"/>
    <p:sldId id="326" r:id="rId9"/>
    <p:sldId id="346" r:id="rId10"/>
    <p:sldId id="348" r:id="rId11"/>
    <p:sldId id="349" r:id="rId12"/>
    <p:sldId id="267" r:id="rId13"/>
    <p:sldId id="351" r:id="rId14"/>
    <p:sldId id="276" r:id="rId15"/>
  </p:sldIdLst>
  <p:sldSz cx="14630400" cy="82296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310" autoAdjust="0"/>
  </p:normalViewPr>
  <p:slideViewPr>
    <p:cSldViewPr snapToGrid="0">
      <p:cViewPr varScale="1">
        <p:scale>
          <a:sx n="57" d="100"/>
          <a:sy n="57" d="100"/>
        </p:scale>
        <p:origin x="1214" y="6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13" cy="466581"/>
          </a:xfrm>
          <a:prstGeom prst="rect">
            <a:avLst/>
          </a:prstGeom>
        </p:spPr>
        <p:txBody>
          <a:bodyPr vert="horz" lIns="83622" tIns="41811" rIns="83622" bIns="41811" rtlCol="0"/>
          <a:lstStyle>
            <a:lvl1pPr algn="l">
              <a:defRPr sz="1100"/>
            </a:lvl1pPr>
          </a:lstStyle>
          <a:p>
            <a:endParaRPr lang="en-US"/>
          </a:p>
        </p:txBody>
      </p:sp>
      <p:sp>
        <p:nvSpPr>
          <p:cNvPr id="3" name="Date Placeholder 2"/>
          <p:cNvSpPr>
            <a:spLocks noGrp="1"/>
          </p:cNvSpPr>
          <p:nvPr>
            <p:ph type="dt" idx="1"/>
          </p:nvPr>
        </p:nvSpPr>
        <p:spPr>
          <a:xfrm>
            <a:off x="3970556" y="0"/>
            <a:ext cx="3038413" cy="466581"/>
          </a:xfrm>
          <a:prstGeom prst="rect">
            <a:avLst/>
          </a:prstGeom>
        </p:spPr>
        <p:txBody>
          <a:bodyPr vert="horz" lIns="83622" tIns="41811" rIns="83622" bIns="41811" rtlCol="0"/>
          <a:lstStyle>
            <a:lvl1pPr algn="r">
              <a:defRPr sz="1100"/>
            </a:lvl1pPr>
          </a:lstStyle>
          <a:p>
            <a:fld id="{F9BB440F-BF91-48C0-944C-02DB4AB0BB41}" type="datetimeFigureOut">
              <a:rPr lang="en-US" smtClean="0"/>
              <a:t>5/5/2022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83622" tIns="41811" rIns="83622" bIns="41811" rtlCol="0" anchor="ctr"/>
          <a:lstStyle/>
          <a:p>
            <a:endParaRPr lang="en-US"/>
          </a:p>
        </p:txBody>
      </p:sp>
      <p:sp>
        <p:nvSpPr>
          <p:cNvPr id="5" name="Notes Placeholder 4"/>
          <p:cNvSpPr>
            <a:spLocks noGrp="1"/>
          </p:cNvSpPr>
          <p:nvPr>
            <p:ph type="body" sz="quarter" idx="3"/>
          </p:nvPr>
        </p:nvSpPr>
        <p:spPr>
          <a:xfrm>
            <a:off x="701613" y="4473600"/>
            <a:ext cx="5607175" cy="3660750"/>
          </a:xfrm>
          <a:prstGeom prst="rect">
            <a:avLst/>
          </a:prstGeom>
        </p:spPr>
        <p:txBody>
          <a:bodyPr vert="horz" lIns="83622" tIns="41811" rIns="83622" bIns="4181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820"/>
            <a:ext cx="3038413" cy="466581"/>
          </a:xfrm>
          <a:prstGeom prst="rect">
            <a:avLst/>
          </a:prstGeom>
        </p:spPr>
        <p:txBody>
          <a:bodyPr vert="horz" lIns="83622" tIns="41811" rIns="83622" bIns="41811" rtlCol="0" anchor="b"/>
          <a:lstStyle>
            <a:lvl1pPr algn="l">
              <a:defRPr sz="1100"/>
            </a:lvl1pPr>
          </a:lstStyle>
          <a:p>
            <a:endParaRPr lang="en-US"/>
          </a:p>
        </p:txBody>
      </p:sp>
      <p:sp>
        <p:nvSpPr>
          <p:cNvPr id="7" name="Slide Number Placeholder 6"/>
          <p:cNvSpPr>
            <a:spLocks noGrp="1"/>
          </p:cNvSpPr>
          <p:nvPr>
            <p:ph type="sldNum" sz="quarter" idx="5"/>
          </p:nvPr>
        </p:nvSpPr>
        <p:spPr>
          <a:xfrm>
            <a:off x="3970556" y="8829820"/>
            <a:ext cx="3038413" cy="466581"/>
          </a:xfrm>
          <a:prstGeom prst="rect">
            <a:avLst/>
          </a:prstGeom>
        </p:spPr>
        <p:txBody>
          <a:bodyPr vert="horz" lIns="83622" tIns="41811" rIns="83622" bIns="41811" rtlCol="0" anchor="b"/>
          <a:lstStyle>
            <a:lvl1pPr algn="r">
              <a:defRPr sz="1100"/>
            </a:lvl1pPr>
          </a:lstStyle>
          <a:p>
            <a:fld id="{42A20D02-AA38-4F76-9A4D-AE5AB704EA81}" type="slidenum">
              <a:rPr lang="en-US" smtClean="0"/>
              <a:t>‹#›</a:t>
            </a:fld>
            <a:endParaRPr lang="en-US"/>
          </a:p>
        </p:txBody>
      </p:sp>
    </p:spTree>
    <p:extLst>
      <p:ext uri="{BB962C8B-B14F-4D97-AF65-F5344CB8AC3E}">
        <p14:creationId xmlns:p14="http://schemas.microsoft.com/office/powerpoint/2010/main" val="2095859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Reviewed, First Public Meeting, February 23, 2022; Second Public Meeting May 4, 2022 – Reviewed this curriculum for those in attendance for both public meetings.</a:t>
            </a:r>
          </a:p>
        </p:txBody>
      </p:sp>
      <p:sp>
        <p:nvSpPr>
          <p:cNvPr id="4" name="Slide Number Placeholder 3"/>
          <p:cNvSpPr>
            <a:spLocks noGrp="1"/>
          </p:cNvSpPr>
          <p:nvPr>
            <p:ph type="sldNum" sz="quarter" idx="5"/>
          </p:nvPr>
        </p:nvSpPr>
        <p:spPr/>
        <p:txBody>
          <a:bodyPr/>
          <a:lstStyle/>
          <a:p>
            <a:fld id="{42A20D02-AA38-4F76-9A4D-AE5AB704EA81}" type="slidenum">
              <a:rPr lang="en-US" smtClean="0"/>
              <a:t>4</a:t>
            </a:fld>
            <a:endParaRPr lang="en-US"/>
          </a:p>
        </p:txBody>
      </p:sp>
    </p:spTree>
    <p:extLst>
      <p:ext uri="{BB962C8B-B14F-4D97-AF65-F5344CB8AC3E}">
        <p14:creationId xmlns:p14="http://schemas.microsoft.com/office/powerpoint/2010/main" val="1457585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a1c9ec6ea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a1c9ec6ea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a1c9ec6ea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a1c9ec6ea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a1c9ec6ea0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a1c9ec6ea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12483a7a4bf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g12483a7a4bf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SHAC review – SHAC requested all references to amaze.org be removed before using the first three videos and recommending approval to the Board of Trustees.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SHAC discussion, Board Meeting approval slide was changed from the June Board meeting to the May Board meeting. SHAC agreed that either one was acceptable. The September and October timelines are proposed, but flexible depending on the decisions of the new district leadership and new SHAC for 2022-23.</a:t>
            </a:r>
          </a:p>
        </p:txBody>
      </p:sp>
      <p:sp>
        <p:nvSpPr>
          <p:cNvPr id="4" name="Slide Number Placeholder 3"/>
          <p:cNvSpPr>
            <a:spLocks noGrp="1"/>
          </p:cNvSpPr>
          <p:nvPr>
            <p:ph type="sldNum" sz="quarter" idx="5"/>
          </p:nvPr>
        </p:nvSpPr>
        <p:spPr/>
        <p:txBody>
          <a:bodyPr/>
          <a:lstStyle/>
          <a:p>
            <a:fld id="{42A20D02-AA38-4F76-9A4D-AE5AB704EA81}" type="slidenum">
              <a:rPr lang="en-US" smtClean="0"/>
              <a:t>12</a:t>
            </a:fld>
            <a:endParaRPr lang="en-US"/>
          </a:p>
        </p:txBody>
      </p:sp>
    </p:spTree>
    <p:extLst>
      <p:ext uri="{BB962C8B-B14F-4D97-AF65-F5344CB8AC3E}">
        <p14:creationId xmlns:p14="http://schemas.microsoft.com/office/powerpoint/2010/main" val="1484594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n-US" sz="4400" b="0" strike="noStrike" spc="-1">
              <a:latin typeface="Arial"/>
            </a:endParaRPr>
          </a:p>
        </p:txBody>
      </p:sp>
      <p:sp>
        <p:nvSpPr>
          <p:cNvPr id="24" name="PlaceHolder 2"/>
          <p:cNvSpPr>
            <a:spLocks noGrp="1"/>
          </p:cNvSpPr>
          <p:nvPr>
            <p:ph type="body"/>
          </p:nvPr>
        </p:nvSpPr>
        <p:spPr>
          <a:xfrm>
            <a:off x="731520" y="1925640"/>
            <a:ext cx="13167000" cy="2276280"/>
          </a:xfrm>
          <a:prstGeom prst="rect">
            <a:avLst/>
          </a:prstGeom>
        </p:spPr>
        <p:txBody>
          <a:bodyPr lIns="0" tIns="0" rIns="0" bIns="0">
            <a:normAutofit/>
          </a:bodyPr>
          <a:lstStyle/>
          <a:p>
            <a:endParaRPr lang="en-US" sz="3200" b="0" strike="noStrike" spc="-1">
              <a:latin typeface="Arial"/>
            </a:endParaRPr>
          </a:p>
        </p:txBody>
      </p:sp>
      <p:sp>
        <p:nvSpPr>
          <p:cNvPr id="25" name="PlaceHolder 3"/>
          <p:cNvSpPr>
            <a:spLocks noGrp="1"/>
          </p:cNvSpPr>
          <p:nvPr>
            <p:ph type="body"/>
          </p:nvPr>
        </p:nvSpPr>
        <p:spPr>
          <a:xfrm>
            <a:off x="731520" y="4418640"/>
            <a:ext cx="13167000" cy="2276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n-US" sz="4400" b="0" strike="noStrike" spc="-1">
              <a:latin typeface="Arial"/>
            </a:endParaRPr>
          </a:p>
        </p:txBody>
      </p:sp>
      <p:sp>
        <p:nvSpPr>
          <p:cNvPr id="27" name="PlaceHolder 2"/>
          <p:cNvSpPr>
            <a:spLocks noGrp="1"/>
          </p:cNvSpPr>
          <p:nvPr>
            <p:ph type="body"/>
          </p:nvPr>
        </p:nvSpPr>
        <p:spPr>
          <a:xfrm>
            <a:off x="731520" y="1925640"/>
            <a:ext cx="6425280" cy="2276280"/>
          </a:xfrm>
          <a:prstGeom prst="rect">
            <a:avLst/>
          </a:prstGeom>
        </p:spPr>
        <p:txBody>
          <a:bodyPr lIns="0" tIns="0" rIns="0" bIns="0">
            <a:normAutofit/>
          </a:bodyPr>
          <a:lstStyle/>
          <a:p>
            <a:endParaRPr lang="en-US" sz="3200" b="0" strike="noStrike" spc="-1">
              <a:latin typeface="Arial"/>
            </a:endParaRPr>
          </a:p>
        </p:txBody>
      </p:sp>
      <p:sp>
        <p:nvSpPr>
          <p:cNvPr id="28" name="PlaceHolder 3"/>
          <p:cNvSpPr>
            <a:spLocks noGrp="1"/>
          </p:cNvSpPr>
          <p:nvPr>
            <p:ph type="body"/>
          </p:nvPr>
        </p:nvSpPr>
        <p:spPr>
          <a:xfrm>
            <a:off x="7478280" y="1925640"/>
            <a:ext cx="6425280" cy="2276280"/>
          </a:xfrm>
          <a:prstGeom prst="rect">
            <a:avLst/>
          </a:prstGeom>
        </p:spPr>
        <p:txBody>
          <a:bodyPr lIns="0" tIns="0" rIns="0" bIns="0">
            <a:normAutofit/>
          </a:bodyPr>
          <a:lstStyle/>
          <a:p>
            <a:endParaRPr lang="en-US" sz="3200" b="0" strike="noStrike" spc="-1">
              <a:latin typeface="Arial"/>
            </a:endParaRPr>
          </a:p>
        </p:txBody>
      </p:sp>
      <p:sp>
        <p:nvSpPr>
          <p:cNvPr id="29" name="PlaceHolder 4"/>
          <p:cNvSpPr>
            <a:spLocks noGrp="1"/>
          </p:cNvSpPr>
          <p:nvPr>
            <p:ph type="body"/>
          </p:nvPr>
        </p:nvSpPr>
        <p:spPr>
          <a:xfrm>
            <a:off x="731520" y="4418640"/>
            <a:ext cx="6425280" cy="2276280"/>
          </a:xfrm>
          <a:prstGeom prst="rect">
            <a:avLst/>
          </a:prstGeom>
        </p:spPr>
        <p:txBody>
          <a:bodyPr lIns="0" tIns="0" rIns="0" bIns="0">
            <a:normAutofit/>
          </a:bodyPr>
          <a:lstStyle/>
          <a:p>
            <a:endParaRPr lang="en-US" sz="3200" b="0" strike="noStrike" spc="-1">
              <a:latin typeface="Arial"/>
            </a:endParaRPr>
          </a:p>
        </p:txBody>
      </p:sp>
      <p:sp>
        <p:nvSpPr>
          <p:cNvPr id="30" name="PlaceHolder 5"/>
          <p:cNvSpPr>
            <a:spLocks noGrp="1"/>
          </p:cNvSpPr>
          <p:nvPr>
            <p:ph type="body"/>
          </p:nvPr>
        </p:nvSpPr>
        <p:spPr>
          <a:xfrm>
            <a:off x="7478280" y="4418640"/>
            <a:ext cx="6425280" cy="2276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n-US" sz="4400" b="0" strike="noStrike" spc="-1">
              <a:latin typeface="Arial"/>
            </a:endParaRPr>
          </a:p>
        </p:txBody>
      </p:sp>
      <p:sp>
        <p:nvSpPr>
          <p:cNvPr id="32" name="PlaceHolder 2"/>
          <p:cNvSpPr>
            <a:spLocks noGrp="1"/>
          </p:cNvSpPr>
          <p:nvPr>
            <p:ph type="body"/>
          </p:nvPr>
        </p:nvSpPr>
        <p:spPr>
          <a:xfrm>
            <a:off x="731520" y="1925640"/>
            <a:ext cx="4239360" cy="2276280"/>
          </a:xfrm>
          <a:prstGeom prst="rect">
            <a:avLst/>
          </a:prstGeom>
        </p:spPr>
        <p:txBody>
          <a:bodyPr lIns="0" tIns="0" rIns="0" bIns="0">
            <a:normAutofit/>
          </a:bodyPr>
          <a:lstStyle/>
          <a:p>
            <a:endParaRPr lang="en-US" sz="3200" b="0" strike="noStrike" spc="-1">
              <a:latin typeface="Arial"/>
            </a:endParaRPr>
          </a:p>
        </p:txBody>
      </p:sp>
      <p:sp>
        <p:nvSpPr>
          <p:cNvPr id="33" name="PlaceHolder 3"/>
          <p:cNvSpPr>
            <a:spLocks noGrp="1"/>
          </p:cNvSpPr>
          <p:nvPr>
            <p:ph type="body"/>
          </p:nvPr>
        </p:nvSpPr>
        <p:spPr>
          <a:xfrm>
            <a:off x="5183280" y="1925640"/>
            <a:ext cx="4239360" cy="2276280"/>
          </a:xfrm>
          <a:prstGeom prst="rect">
            <a:avLst/>
          </a:prstGeom>
        </p:spPr>
        <p:txBody>
          <a:bodyPr lIns="0" tIns="0" rIns="0" bIns="0">
            <a:normAutofit/>
          </a:bodyPr>
          <a:lstStyle/>
          <a:p>
            <a:endParaRPr lang="en-US" sz="3200" b="0" strike="noStrike" spc="-1">
              <a:latin typeface="Arial"/>
            </a:endParaRPr>
          </a:p>
        </p:txBody>
      </p:sp>
      <p:sp>
        <p:nvSpPr>
          <p:cNvPr id="34" name="PlaceHolder 4"/>
          <p:cNvSpPr>
            <a:spLocks noGrp="1"/>
          </p:cNvSpPr>
          <p:nvPr>
            <p:ph type="body"/>
          </p:nvPr>
        </p:nvSpPr>
        <p:spPr>
          <a:xfrm>
            <a:off x="9635040" y="1925640"/>
            <a:ext cx="4239360" cy="2276280"/>
          </a:xfrm>
          <a:prstGeom prst="rect">
            <a:avLst/>
          </a:prstGeom>
        </p:spPr>
        <p:txBody>
          <a:bodyPr lIns="0" tIns="0" rIns="0" bIns="0">
            <a:normAutofit/>
          </a:bodyPr>
          <a:lstStyle/>
          <a:p>
            <a:endParaRPr lang="en-US" sz="3200" b="0" strike="noStrike" spc="-1">
              <a:latin typeface="Arial"/>
            </a:endParaRPr>
          </a:p>
        </p:txBody>
      </p:sp>
      <p:sp>
        <p:nvSpPr>
          <p:cNvPr id="35" name="PlaceHolder 5"/>
          <p:cNvSpPr>
            <a:spLocks noGrp="1"/>
          </p:cNvSpPr>
          <p:nvPr>
            <p:ph type="body"/>
          </p:nvPr>
        </p:nvSpPr>
        <p:spPr>
          <a:xfrm>
            <a:off x="731520" y="4418640"/>
            <a:ext cx="4239360" cy="2276280"/>
          </a:xfrm>
          <a:prstGeom prst="rect">
            <a:avLst/>
          </a:prstGeom>
        </p:spPr>
        <p:txBody>
          <a:bodyPr lIns="0" tIns="0" rIns="0" bIns="0">
            <a:normAutofit/>
          </a:bodyPr>
          <a:lstStyle/>
          <a:p>
            <a:endParaRPr lang="en-US" sz="3200" b="0" strike="noStrike" spc="-1">
              <a:latin typeface="Arial"/>
            </a:endParaRPr>
          </a:p>
        </p:txBody>
      </p:sp>
      <p:sp>
        <p:nvSpPr>
          <p:cNvPr id="36" name="PlaceHolder 6"/>
          <p:cNvSpPr>
            <a:spLocks noGrp="1"/>
          </p:cNvSpPr>
          <p:nvPr>
            <p:ph type="body"/>
          </p:nvPr>
        </p:nvSpPr>
        <p:spPr>
          <a:xfrm>
            <a:off x="5183280" y="4418640"/>
            <a:ext cx="4239360" cy="2276280"/>
          </a:xfrm>
          <a:prstGeom prst="rect">
            <a:avLst/>
          </a:prstGeom>
        </p:spPr>
        <p:txBody>
          <a:bodyPr lIns="0" tIns="0" rIns="0" bIns="0">
            <a:normAutofit/>
          </a:bodyPr>
          <a:lstStyle/>
          <a:p>
            <a:endParaRPr lang="en-US" sz="3200" b="0" strike="noStrike" spc="-1">
              <a:latin typeface="Arial"/>
            </a:endParaRPr>
          </a:p>
        </p:txBody>
      </p:sp>
      <p:sp>
        <p:nvSpPr>
          <p:cNvPr id="37" name="PlaceHolder 7"/>
          <p:cNvSpPr>
            <a:spLocks noGrp="1"/>
          </p:cNvSpPr>
          <p:nvPr>
            <p:ph type="body"/>
          </p:nvPr>
        </p:nvSpPr>
        <p:spPr>
          <a:xfrm>
            <a:off x="9635040" y="4418640"/>
            <a:ext cx="4239360" cy="2276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498720" y="712040"/>
            <a:ext cx="13632960" cy="916320"/>
          </a:xfrm>
          <a:prstGeom prst="rect">
            <a:avLst/>
          </a:prstGeom>
        </p:spPr>
        <p:txBody>
          <a:bodyPr spcFirstLastPara="1" wrap="square" lIns="91450" tIns="91450" rIns="91450" bIns="91450"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3" name="Google Shape;63;p16"/>
          <p:cNvSpPr txBox="1">
            <a:spLocks noGrp="1"/>
          </p:cNvSpPr>
          <p:nvPr>
            <p:ph type="body" idx="1"/>
          </p:nvPr>
        </p:nvSpPr>
        <p:spPr>
          <a:xfrm>
            <a:off x="498720" y="1843960"/>
            <a:ext cx="13632960" cy="5466240"/>
          </a:xfrm>
          <a:prstGeom prst="rect">
            <a:avLst/>
          </a:prstGeom>
        </p:spPr>
        <p:txBody>
          <a:bodyPr spcFirstLastPara="1" wrap="square" lIns="91450" tIns="91450" rIns="91450" bIns="91450" anchor="t" anchorCtr="0">
            <a:noAutofit/>
          </a:bodyPr>
          <a:lstStyle>
            <a:lvl1pPr marL="731520" lvl="0" indent="-548640" rtl="0">
              <a:spcBef>
                <a:spcPts val="0"/>
              </a:spcBef>
              <a:spcAft>
                <a:spcPts val="0"/>
              </a:spcAft>
              <a:buSzPts val="1800"/>
              <a:buChar char="●"/>
              <a:defRPr/>
            </a:lvl1pPr>
            <a:lvl2pPr marL="1463040" lvl="1" indent="-508000" rtl="0">
              <a:spcBef>
                <a:spcPts val="2560"/>
              </a:spcBef>
              <a:spcAft>
                <a:spcPts val="0"/>
              </a:spcAft>
              <a:buSzPts val="1400"/>
              <a:buChar char="○"/>
              <a:defRPr/>
            </a:lvl2pPr>
            <a:lvl3pPr marL="2194560" lvl="2" indent="-508000" rtl="0">
              <a:spcBef>
                <a:spcPts val="2560"/>
              </a:spcBef>
              <a:spcAft>
                <a:spcPts val="0"/>
              </a:spcAft>
              <a:buSzPts val="1400"/>
              <a:buChar char="■"/>
              <a:defRPr/>
            </a:lvl3pPr>
            <a:lvl4pPr marL="2926080" lvl="3" indent="-508000" rtl="0">
              <a:spcBef>
                <a:spcPts val="2560"/>
              </a:spcBef>
              <a:spcAft>
                <a:spcPts val="0"/>
              </a:spcAft>
              <a:buSzPts val="1400"/>
              <a:buChar char="●"/>
              <a:defRPr/>
            </a:lvl4pPr>
            <a:lvl5pPr marL="3657600" lvl="4" indent="-508000" rtl="0">
              <a:spcBef>
                <a:spcPts val="2560"/>
              </a:spcBef>
              <a:spcAft>
                <a:spcPts val="0"/>
              </a:spcAft>
              <a:buSzPts val="1400"/>
              <a:buChar char="○"/>
              <a:defRPr/>
            </a:lvl5pPr>
            <a:lvl6pPr marL="4389120" lvl="5" indent="-508000" rtl="0">
              <a:spcBef>
                <a:spcPts val="2560"/>
              </a:spcBef>
              <a:spcAft>
                <a:spcPts val="0"/>
              </a:spcAft>
              <a:buSzPts val="1400"/>
              <a:buChar char="■"/>
              <a:defRPr/>
            </a:lvl6pPr>
            <a:lvl7pPr marL="5120640" lvl="6" indent="-508000" rtl="0">
              <a:spcBef>
                <a:spcPts val="2560"/>
              </a:spcBef>
              <a:spcAft>
                <a:spcPts val="0"/>
              </a:spcAft>
              <a:buSzPts val="1400"/>
              <a:buChar char="●"/>
              <a:defRPr/>
            </a:lvl7pPr>
            <a:lvl8pPr marL="5852160" lvl="7" indent="-508000" rtl="0">
              <a:spcBef>
                <a:spcPts val="2560"/>
              </a:spcBef>
              <a:spcAft>
                <a:spcPts val="0"/>
              </a:spcAft>
              <a:buSzPts val="1400"/>
              <a:buChar char="○"/>
              <a:defRPr/>
            </a:lvl8pPr>
            <a:lvl9pPr marL="6583680" lvl="8" indent="-508000" rtl="0">
              <a:spcBef>
                <a:spcPts val="2560"/>
              </a:spcBef>
              <a:spcAft>
                <a:spcPts val="2560"/>
              </a:spcAft>
              <a:buSzPts val="1400"/>
              <a:buChar char="■"/>
              <a:defRPr/>
            </a:lvl9pPr>
          </a:lstStyle>
          <a:p>
            <a:endParaRPr/>
          </a:p>
        </p:txBody>
      </p:sp>
      <p:sp>
        <p:nvSpPr>
          <p:cNvPr id="64" name="Google Shape;64;p16"/>
          <p:cNvSpPr txBox="1">
            <a:spLocks noGrp="1"/>
          </p:cNvSpPr>
          <p:nvPr>
            <p:ph type="sldNum" idx="12"/>
          </p:nvPr>
        </p:nvSpPr>
        <p:spPr>
          <a:xfrm>
            <a:off x="13555933" y="7461147"/>
            <a:ext cx="877920" cy="629760"/>
          </a:xfrm>
          <a:prstGeom prst="rect">
            <a:avLst/>
          </a:prstGeom>
        </p:spPr>
        <p:txBody>
          <a:bodyPr spcFirstLastPara="1" wrap="square" lIns="91450" tIns="91450" rIns="91450" bIns="9145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433736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n-US" sz="4400" b="0" strike="noStrike" spc="-1">
              <a:latin typeface="Arial"/>
            </a:endParaRPr>
          </a:p>
        </p:txBody>
      </p:sp>
      <p:sp>
        <p:nvSpPr>
          <p:cNvPr id="3" name="PlaceHolder 2"/>
          <p:cNvSpPr>
            <a:spLocks noGrp="1"/>
          </p:cNvSpPr>
          <p:nvPr>
            <p:ph type="subTitle"/>
          </p:nvPr>
        </p:nvSpPr>
        <p:spPr>
          <a:xfrm>
            <a:off x="731520" y="1925640"/>
            <a:ext cx="13167000" cy="477252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n-US" sz="4400" b="0" strike="noStrike" spc="-1">
              <a:latin typeface="Arial"/>
            </a:endParaRPr>
          </a:p>
        </p:txBody>
      </p:sp>
      <p:sp>
        <p:nvSpPr>
          <p:cNvPr id="5" name="PlaceHolder 2"/>
          <p:cNvSpPr>
            <a:spLocks noGrp="1"/>
          </p:cNvSpPr>
          <p:nvPr>
            <p:ph type="body"/>
          </p:nvPr>
        </p:nvSpPr>
        <p:spPr>
          <a:xfrm>
            <a:off x="731520" y="1925640"/>
            <a:ext cx="13167000" cy="4772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n-US" sz="4400" b="0" strike="noStrike" spc="-1">
              <a:latin typeface="Arial"/>
            </a:endParaRPr>
          </a:p>
        </p:txBody>
      </p:sp>
      <p:sp>
        <p:nvSpPr>
          <p:cNvPr id="7" name="PlaceHolder 2"/>
          <p:cNvSpPr>
            <a:spLocks noGrp="1"/>
          </p:cNvSpPr>
          <p:nvPr>
            <p:ph type="body"/>
          </p:nvPr>
        </p:nvSpPr>
        <p:spPr>
          <a:xfrm>
            <a:off x="731520" y="1925640"/>
            <a:ext cx="6425280" cy="4772520"/>
          </a:xfrm>
          <a:prstGeom prst="rect">
            <a:avLst/>
          </a:prstGeom>
        </p:spPr>
        <p:txBody>
          <a:bodyPr lIns="0" tIns="0" rIns="0" bIns="0">
            <a:normAutofit/>
          </a:bodyPr>
          <a:lstStyle/>
          <a:p>
            <a:endParaRPr lang="en-US" sz="3200" b="0" strike="noStrike" spc="-1">
              <a:latin typeface="Arial"/>
            </a:endParaRPr>
          </a:p>
        </p:txBody>
      </p:sp>
      <p:sp>
        <p:nvSpPr>
          <p:cNvPr id="8" name="PlaceHolder 3"/>
          <p:cNvSpPr>
            <a:spLocks noGrp="1"/>
          </p:cNvSpPr>
          <p:nvPr>
            <p:ph type="body"/>
          </p:nvPr>
        </p:nvSpPr>
        <p:spPr>
          <a:xfrm>
            <a:off x="7478280" y="1925640"/>
            <a:ext cx="6425280" cy="4772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731520" y="328320"/>
            <a:ext cx="13167000" cy="636912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n-US" sz="4400" b="0" strike="noStrike" spc="-1">
              <a:latin typeface="Arial"/>
            </a:endParaRPr>
          </a:p>
        </p:txBody>
      </p:sp>
      <p:sp>
        <p:nvSpPr>
          <p:cNvPr id="12" name="PlaceHolder 2"/>
          <p:cNvSpPr>
            <a:spLocks noGrp="1"/>
          </p:cNvSpPr>
          <p:nvPr>
            <p:ph type="body"/>
          </p:nvPr>
        </p:nvSpPr>
        <p:spPr>
          <a:xfrm>
            <a:off x="731520" y="1925640"/>
            <a:ext cx="6425280" cy="2276280"/>
          </a:xfrm>
          <a:prstGeom prst="rect">
            <a:avLst/>
          </a:prstGeom>
        </p:spPr>
        <p:txBody>
          <a:bodyPr lIns="0" tIns="0" rIns="0" bIns="0">
            <a:normAutofit/>
          </a:bodyPr>
          <a:lstStyle/>
          <a:p>
            <a:endParaRPr lang="en-US" sz="3200" b="0" strike="noStrike" spc="-1">
              <a:latin typeface="Arial"/>
            </a:endParaRPr>
          </a:p>
        </p:txBody>
      </p:sp>
      <p:sp>
        <p:nvSpPr>
          <p:cNvPr id="13" name="PlaceHolder 3"/>
          <p:cNvSpPr>
            <a:spLocks noGrp="1"/>
          </p:cNvSpPr>
          <p:nvPr>
            <p:ph type="body"/>
          </p:nvPr>
        </p:nvSpPr>
        <p:spPr>
          <a:xfrm>
            <a:off x="7478280" y="1925640"/>
            <a:ext cx="6425280" cy="4772520"/>
          </a:xfrm>
          <a:prstGeom prst="rect">
            <a:avLst/>
          </a:prstGeom>
        </p:spPr>
        <p:txBody>
          <a:bodyPr lIns="0" tIns="0" rIns="0" bIns="0">
            <a:normAutofit/>
          </a:bodyPr>
          <a:lstStyle/>
          <a:p>
            <a:endParaRPr lang="en-US" sz="3200" b="0" strike="noStrike" spc="-1">
              <a:latin typeface="Arial"/>
            </a:endParaRPr>
          </a:p>
        </p:txBody>
      </p:sp>
      <p:sp>
        <p:nvSpPr>
          <p:cNvPr id="14" name="PlaceHolder 4"/>
          <p:cNvSpPr>
            <a:spLocks noGrp="1"/>
          </p:cNvSpPr>
          <p:nvPr>
            <p:ph type="body"/>
          </p:nvPr>
        </p:nvSpPr>
        <p:spPr>
          <a:xfrm>
            <a:off x="731520" y="4418640"/>
            <a:ext cx="6425280" cy="2276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n-US" sz="4400" b="0" strike="noStrike" spc="-1">
              <a:latin typeface="Arial"/>
            </a:endParaRPr>
          </a:p>
        </p:txBody>
      </p:sp>
      <p:sp>
        <p:nvSpPr>
          <p:cNvPr id="16" name="PlaceHolder 2"/>
          <p:cNvSpPr>
            <a:spLocks noGrp="1"/>
          </p:cNvSpPr>
          <p:nvPr>
            <p:ph type="body"/>
          </p:nvPr>
        </p:nvSpPr>
        <p:spPr>
          <a:xfrm>
            <a:off x="731520" y="1925640"/>
            <a:ext cx="6425280" cy="4772520"/>
          </a:xfrm>
          <a:prstGeom prst="rect">
            <a:avLst/>
          </a:prstGeom>
        </p:spPr>
        <p:txBody>
          <a:bodyPr lIns="0" tIns="0" rIns="0" bIns="0">
            <a:normAutofit/>
          </a:bodyPr>
          <a:lstStyle/>
          <a:p>
            <a:endParaRPr lang="en-US" sz="3200" b="0" strike="noStrike" spc="-1">
              <a:latin typeface="Arial"/>
            </a:endParaRPr>
          </a:p>
        </p:txBody>
      </p:sp>
      <p:sp>
        <p:nvSpPr>
          <p:cNvPr id="17" name="PlaceHolder 3"/>
          <p:cNvSpPr>
            <a:spLocks noGrp="1"/>
          </p:cNvSpPr>
          <p:nvPr>
            <p:ph type="body"/>
          </p:nvPr>
        </p:nvSpPr>
        <p:spPr>
          <a:xfrm>
            <a:off x="7478280" y="1925640"/>
            <a:ext cx="6425280" cy="2276280"/>
          </a:xfrm>
          <a:prstGeom prst="rect">
            <a:avLst/>
          </a:prstGeom>
        </p:spPr>
        <p:txBody>
          <a:bodyPr lIns="0" tIns="0" rIns="0" bIns="0">
            <a:normAutofit/>
          </a:bodyPr>
          <a:lstStyle/>
          <a:p>
            <a:endParaRPr lang="en-US" sz="3200" b="0" strike="noStrike" spc="-1">
              <a:latin typeface="Arial"/>
            </a:endParaRPr>
          </a:p>
        </p:txBody>
      </p:sp>
      <p:sp>
        <p:nvSpPr>
          <p:cNvPr id="18" name="PlaceHolder 4"/>
          <p:cNvSpPr>
            <a:spLocks noGrp="1"/>
          </p:cNvSpPr>
          <p:nvPr>
            <p:ph type="body"/>
          </p:nvPr>
        </p:nvSpPr>
        <p:spPr>
          <a:xfrm>
            <a:off x="7478280" y="4418640"/>
            <a:ext cx="6425280" cy="2276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n-US" sz="4400" b="0" strike="noStrike" spc="-1">
              <a:latin typeface="Arial"/>
            </a:endParaRPr>
          </a:p>
        </p:txBody>
      </p:sp>
      <p:sp>
        <p:nvSpPr>
          <p:cNvPr id="20" name="PlaceHolder 2"/>
          <p:cNvSpPr>
            <a:spLocks noGrp="1"/>
          </p:cNvSpPr>
          <p:nvPr>
            <p:ph type="body"/>
          </p:nvPr>
        </p:nvSpPr>
        <p:spPr>
          <a:xfrm>
            <a:off x="731520" y="1925640"/>
            <a:ext cx="6425280" cy="2276280"/>
          </a:xfrm>
          <a:prstGeom prst="rect">
            <a:avLst/>
          </a:prstGeom>
        </p:spPr>
        <p:txBody>
          <a:bodyPr lIns="0" tIns="0" rIns="0" bIns="0">
            <a:normAutofit/>
          </a:bodyPr>
          <a:lstStyle/>
          <a:p>
            <a:endParaRPr lang="en-US" sz="3200" b="0" strike="noStrike" spc="-1">
              <a:latin typeface="Arial"/>
            </a:endParaRPr>
          </a:p>
        </p:txBody>
      </p:sp>
      <p:sp>
        <p:nvSpPr>
          <p:cNvPr id="21" name="PlaceHolder 3"/>
          <p:cNvSpPr>
            <a:spLocks noGrp="1"/>
          </p:cNvSpPr>
          <p:nvPr>
            <p:ph type="body"/>
          </p:nvPr>
        </p:nvSpPr>
        <p:spPr>
          <a:xfrm>
            <a:off x="7478280" y="1925640"/>
            <a:ext cx="6425280" cy="2276280"/>
          </a:xfrm>
          <a:prstGeom prst="rect">
            <a:avLst/>
          </a:prstGeom>
        </p:spPr>
        <p:txBody>
          <a:bodyPr lIns="0" tIns="0" rIns="0" bIns="0">
            <a:normAutofit/>
          </a:bodyPr>
          <a:lstStyle/>
          <a:p>
            <a:endParaRPr lang="en-US" sz="3200" b="0" strike="noStrike" spc="-1">
              <a:latin typeface="Arial"/>
            </a:endParaRPr>
          </a:p>
        </p:txBody>
      </p:sp>
      <p:sp>
        <p:nvSpPr>
          <p:cNvPr id="22" name="PlaceHolder 4"/>
          <p:cNvSpPr>
            <a:spLocks noGrp="1"/>
          </p:cNvSpPr>
          <p:nvPr>
            <p:ph type="body"/>
          </p:nvPr>
        </p:nvSpPr>
        <p:spPr>
          <a:xfrm>
            <a:off x="731520" y="4418640"/>
            <a:ext cx="13167000" cy="2276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3" name="PlaceHolder 2"/>
          <p:cNvSpPr>
            <a:spLocks noGrp="1"/>
          </p:cNvSpPr>
          <p:nvPr>
            <p:ph type="body"/>
          </p:nvPr>
        </p:nvSpPr>
        <p:spPr>
          <a:xfrm>
            <a:off x="731520" y="1925640"/>
            <a:ext cx="13167000" cy="47725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hyperlink" Target="https://www.youtube.com/watch?v=eWHH9je2zG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drive.google.com/file/d/1IqiKtqffUM3wkEZX29lydfX3psue3dpr/view?usp=sharin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RX4NJrJxwss" TargetMode="External"/><Relationship Id="rId7" Type="http://schemas.openxmlformats.org/officeDocument/2006/relationships/hyperlink" Target="https://www.youtube.com/watch?v=KsBgcEvihS8"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hyperlink" Target="https://www.youtube.com/watch?v=e4cuIfgMsNs" TargetMode="External"/><Relationship Id="rId5" Type="http://schemas.openxmlformats.org/officeDocument/2006/relationships/hyperlink" Target="https://www.youtube.com/watch?v=5vmsfhw-czA" TargetMode="External"/><Relationship Id="rId4" Type="http://schemas.openxmlformats.org/officeDocument/2006/relationships/hyperlink" Target="https://www.youtube.com/watch?v=00BYyDr8Xd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CustomShape 1"/>
          <p:cNvSpPr/>
          <p:nvPr/>
        </p:nvSpPr>
        <p:spPr>
          <a:xfrm>
            <a:off x="0" y="2330640"/>
            <a:ext cx="14629680" cy="1170000"/>
          </a:xfrm>
          <a:prstGeom prst="rect">
            <a:avLst/>
          </a:prstGeom>
          <a:solidFill>
            <a:srgbClr val="ED2A33"/>
          </a:solidFill>
          <a:ln>
            <a:noFill/>
          </a:ln>
        </p:spPr>
        <p:style>
          <a:lnRef idx="0">
            <a:scrgbClr r="0" g="0" b="0"/>
          </a:lnRef>
          <a:fillRef idx="0">
            <a:scrgbClr r="0" g="0" b="0"/>
          </a:fillRef>
          <a:effectRef idx="0">
            <a:scrgbClr r="0" g="0" b="0"/>
          </a:effectRef>
          <a:fontRef idx="minor"/>
        </p:style>
      </p:sp>
      <p:sp>
        <p:nvSpPr>
          <p:cNvPr id="116" name="CustomShape 2"/>
          <p:cNvSpPr/>
          <p:nvPr/>
        </p:nvSpPr>
        <p:spPr>
          <a:xfrm>
            <a:off x="5029200" y="908640"/>
            <a:ext cx="4571280" cy="4232880"/>
          </a:xfrm>
          <a:prstGeom prst="rect">
            <a:avLst/>
          </a:prstGeom>
          <a:solidFill>
            <a:srgbClr val="FFFFFF"/>
          </a:solidFill>
          <a:ln>
            <a:noFill/>
          </a:ln>
        </p:spPr>
        <p:style>
          <a:lnRef idx="0">
            <a:scrgbClr r="0" g="0" b="0"/>
          </a:lnRef>
          <a:fillRef idx="0">
            <a:scrgbClr r="0" g="0" b="0"/>
          </a:fillRef>
          <a:effectRef idx="0">
            <a:scrgbClr r="0" g="0" b="0"/>
          </a:effectRef>
          <a:fontRef idx="minor"/>
        </p:style>
      </p:sp>
      <p:pic>
        <p:nvPicPr>
          <p:cNvPr id="117" name="Picture 4_3"/>
          <p:cNvPicPr/>
          <p:nvPr/>
        </p:nvPicPr>
        <p:blipFill>
          <a:blip r:embed="rId2"/>
          <a:stretch/>
        </p:blipFill>
        <p:spPr>
          <a:xfrm>
            <a:off x="5490720" y="1185480"/>
            <a:ext cx="3649320" cy="3648960"/>
          </a:xfrm>
          <a:prstGeom prst="rect">
            <a:avLst/>
          </a:prstGeom>
          <a:ln>
            <a:noFill/>
          </a:ln>
        </p:spPr>
      </p:pic>
      <p:sp>
        <p:nvSpPr>
          <p:cNvPr id="118" name="CustomShape 3"/>
          <p:cNvSpPr/>
          <p:nvPr/>
        </p:nvSpPr>
        <p:spPr>
          <a:xfrm>
            <a:off x="0" y="5348160"/>
            <a:ext cx="14629680" cy="1558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15000"/>
              </a:lnSpc>
              <a:spcBef>
                <a:spcPts val="283"/>
              </a:spcBef>
              <a:spcAft>
                <a:spcPts val="283"/>
              </a:spcAft>
            </a:pPr>
            <a:r>
              <a:rPr lang="en-US" sz="6000" b="1" spc="-1" dirty="0">
                <a:solidFill>
                  <a:srgbClr val="ED2A33"/>
                </a:solidFill>
                <a:latin typeface="Zona Pro"/>
              </a:rPr>
              <a:t>SHAC Presentation</a:t>
            </a:r>
            <a:br>
              <a:rPr dirty="0"/>
            </a:br>
            <a:r>
              <a:rPr lang="en-US" sz="4000" b="1" spc="-1" dirty="0">
                <a:solidFill>
                  <a:srgbClr val="ED2A33"/>
                </a:solidFill>
                <a:latin typeface="Calibri"/>
              </a:rPr>
              <a:t>Teaching and Learn</a:t>
            </a:r>
            <a:r>
              <a:rPr lang="en-US" sz="4000" b="1" strike="noStrike" spc="-1" dirty="0">
                <a:solidFill>
                  <a:srgbClr val="ED2A33"/>
                </a:solidFill>
                <a:latin typeface="Calibri"/>
                <a:ea typeface="DejaVu Sans"/>
              </a:rPr>
              <a:t>ing</a:t>
            </a:r>
            <a:endParaRPr lang="en-US" sz="4000" b="0" strike="noStrike" spc="-1" dirty="0">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B5EA3A-7545-4D56-A63F-084C2E6EB7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297" y="3414712"/>
            <a:ext cx="6871279" cy="3872252"/>
          </a:xfrm>
          <a:prstGeom prst="rect">
            <a:avLst/>
          </a:prstGeom>
        </p:spPr>
      </p:pic>
      <p:pic>
        <p:nvPicPr>
          <p:cNvPr id="5" name="Picture 4">
            <a:extLst>
              <a:ext uri="{FF2B5EF4-FFF2-40B4-BE49-F238E27FC236}">
                <a16:creationId xmlns:a16="http://schemas.microsoft.com/office/drawing/2014/main" id="{BD8627D5-2FB5-40A0-B2AD-BBE8C1AB9E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4795" y="3427452"/>
            <a:ext cx="6871279" cy="3846772"/>
          </a:xfrm>
          <a:prstGeom prst="rect">
            <a:avLst/>
          </a:prstGeom>
        </p:spPr>
      </p:pic>
      <p:sp>
        <p:nvSpPr>
          <p:cNvPr id="6" name="Rectangle 5">
            <a:extLst>
              <a:ext uri="{FF2B5EF4-FFF2-40B4-BE49-F238E27FC236}">
                <a16:creationId xmlns:a16="http://schemas.microsoft.com/office/drawing/2014/main" id="{23319619-A087-475D-BA1B-95777EF912CD}"/>
              </a:ext>
            </a:extLst>
          </p:cNvPr>
          <p:cNvSpPr/>
          <p:nvPr/>
        </p:nvSpPr>
        <p:spPr>
          <a:xfrm>
            <a:off x="2951513" y="955376"/>
            <a:ext cx="8230138" cy="1131848"/>
          </a:xfrm>
          <a:prstGeom prst="rect">
            <a:avLst/>
          </a:prstGeom>
        </p:spPr>
        <p:txBody>
          <a:bodyPr wrap="none">
            <a:spAutoFit/>
          </a:bodyPr>
          <a:lstStyle/>
          <a:p>
            <a:pPr algn="ctr">
              <a:lnSpc>
                <a:spcPct val="150000"/>
              </a:lnSpc>
            </a:pPr>
            <a:r>
              <a:rPr lang="en-US" sz="2400" u="sng" dirty="0">
                <a:solidFill>
                  <a:srgbClr val="FF0000"/>
                </a:solidFill>
                <a:hlinkClick r:id="rId4"/>
              </a:rPr>
              <a:t>Endocrine System, Part 1 - Glands &amp; Hormones</a:t>
            </a:r>
            <a:r>
              <a:rPr lang="en-US" sz="2400" dirty="0">
                <a:solidFill>
                  <a:srgbClr val="FF0000"/>
                </a:solidFill>
              </a:rPr>
              <a:t> </a:t>
            </a:r>
            <a:r>
              <a:rPr lang="en-US" sz="2400" dirty="0"/>
              <a:t>10:24</a:t>
            </a:r>
            <a:endParaRPr lang="en-US" sz="2400" u="sng" dirty="0"/>
          </a:p>
          <a:p>
            <a:pPr algn="ctr">
              <a:lnSpc>
                <a:spcPct val="150000"/>
              </a:lnSpc>
            </a:pPr>
            <a:r>
              <a:rPr lang="en-US" sz="2400" dirty="0"/>
              <a:t>(Sensitive content is to 1:07 and in the following five slides)</a:t>
            </a:r>
          </a:p>
        </p:txBody>
      </p:sp>
    </p:spTree>
    <p:extLst>
      <p:ext uri="{BB962C8B-B14F-4D97-AF65-F5344CB8AC3E}">
        <p14:creationId xmlns:p14="http://schemas.microsoft.com/office/powerpoint/2010/main" val="870772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6C7CCD-3FDB-455F-9B25-B778AB8376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937" y="605631"/>
            <a:ext cx="6108700" cy="3435350"/>
          </a:xfrm>
          <a:prstGeom prst="rect">
            <a:avLst/>
          </a:prstGeom>
        </p:spPr>
      </p:pic>
      <p:pic>
        <p:nvPicPr>
          <p:cNvPr id="5" name="Picture 4">
            <a:extLst>
              <a:ext uri="{FF2B5EF4-FFF2-40B4-BE49-F238E27FC236}">
                <a16:creationId xmlns:a16="http://schemas.microsoft.com/office/drawing/2014/main" id="{287DCE04-41D8-4025-B5A7-332B216CF5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586581"/>
            <a:ext cx="6108700" cy="3454400"/>
          </a:xfrm>
          <a:prstGeom prst="rect">
            <a:avLst/>
          </a:prstGeom>
        </p:spPr>
      </p:pic>
      <p:pic>
        <p:nvPicPr>
          <p:cNvPr id="7" name="Picture 6">
            <a:extLst>
              <a:ext uri="{FF2B5EF4-FFF2-40B4-BE49-F238E27FC236}">
                <a16:creationId xmlns:a16="http://schemas.microsoft.com/office/drawing/2014/main" id="{7F1E1969-D2FD-413E-9808-BB89041B46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0850" y="4568825"/>
            <a:ext cx="6108700" cy="3435350"/>
          </a:xfrm>
          <a:prstGeom prst="rect">
            <a:avLst/>
          </a:prstGeom>
        </p:spPr>
      </p:pic>
    </p:spTree>
    <p:extLst>
      <p:ext uri="{BB962C8B-B14F-4D97-AF65-F5344CB8AC3E}">
        <p14:creationId xmlns:p14="http://schemas.microsoft.com/office/powerpoint/2010/main" val="891566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CustomShape 1"/>
          <p:cNvSpPr/>
          <p:nvPr/>
        </p:nvSpPr>
        <p:spPr>
          <a:xfrm>
            <a:off x="0" y="530640"/>
            <a:ext cx="14629680" cy="1170000"/>
          </a:xfrm>
          <a:prstGeom prst="rect">
            <a:avLst/>
          </a:prstGeom>
          <a:solidFill>
            <a:srgbClr val="ED2A33"/>
          </a:solidFill>
          <a:ln>
            <a:noFill/>
          </a:ln>
        </p:spPr>
        <p:style>
          <a:lnRef idx="0">
            <a:scrgbClr r="0" g="0" b="0"/>
          </a:lnRef>
          <a:fillRef idx="0">
            <a:scrgbClr r="0" g="0" b="0"/>
          </a:fillRef>
          <a:effectRef idx="0">
            <a:scrgbClr r="0" g="0" b="0"/>
          </a:effectRef>
          <a:fontRef idx="minor"/>
        </p:style>
      </p:sp>
      <p:sp>
        <p:nvSpPr>
          <p:cNvPr id="124" name="CustomShape 2"/>
          <p:cNvSpPr/>
          <p:nvPr/>
        </p:nvSpPr>
        <p:spPr>
          <a:xfrm>
            <a:off x="-1" y="693720"/>
            <a:ext cx="12215693" cy="8244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6000" b="0" strike="noStrike" spc="-1" dirty="0">
                <a:solidFill>
                  <a:srgbClr val="FFFFFF"/>
                </a:solidFill>
                <a:latin typeface="Zona Pro"/>
                <a:ea typeface="DejaVu Sans"/>
              </a:rPr>
              <a:t>PROPOSED TIMELINE</a:t>
            </a:r>
            <a:endParaRPr lang="en-US" sz="6000" b="0" strike="noStrike" spc="-1" dirty="0">
              <a:latin typeface="Arial"/>
            </a:endParaRPr>
          </a:p>
        </p:txBody>
      </p:sp>
      <p:pic>
        <p:nvPicPr>
          <p:cNvPr id="12" name="Picture 11">
            <a:extLst>
              <a:ext uri="{FF2B5EF4-FFF2-40B4-BE49-F238E27FC236}">
                <a16:creationId xmlns:a16="http://schemas.microsoft.com/office/drawing/2014/main" id="{9F5B5498-C4DB-462B-AA03-C10ABF3B4597}"/>
              </a:ext>
            </a:extLst>
          </p:cNvPr>
          <p:cNvPicPr/>
          <p:nvPr/>
        </p:nvPicPr>
        <p:blipFill>
          <a:blip r:embed="rId3">
            <a:extLst>
              <a:ext uri="{28A0092B-C50C-407E-A947-70E740481C1C}">
                <a14:useLocalDpi xmlns:a14="http://schemas.microsoft.com/office/drawing/2010/main" val="0"/>
              </a:ext>
            </a:extLst>
          </a:blip>
          <a:stretch>
            <a:fillRect/>
          </a:stretch>
        </p:blipFill>
        <p:spPr>
          <a:xfrm>
            <a:off x="12215692" y="298764"/>
            <a:ext cx="1681748" cy="1614311"/>
          </a:xfrm>
          <a:prstGeom prst="rect">
            <a:avLst/>
          </a:prstGeom>
          <a:ln>
            <a:noFill/>
          </a:ln>
        </p:spPr>
      </p:pic>
      <p:sp>
        <p:nvSpPr>
          <p:cNvPr id="11" name="CustomShape 1">
            <a:extLst>
              <a:ext uri="{FF2B5EF4-FFF2-40B4-BE49-F238E27FC236}">
                <a16:creationId xmlns:a16="http://schemas.microsoft.com/office/drawing/2014/main" id="{888218ED-8C68-4777-B08D-80194B5205CA}"/>
              </a:ext>
            </a:extLst>
          </p:cNvPr>
          <p:cNvSpPr/>
          <p:nvPr/>
        </p:nvSpPr>
        <p:spPr>
          <a:xfrm>
            <a:off x="731160" y="2447640"/>
            <a:ext cx="12762418" cy="525132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buClr>
                <a:srgbClr val="000000"/>
              </a:buClr>
              <a:buSzPct val="50000"/>
            </a:pPr>
            <a:r>
              <a:rPr lang="en-US" sz="2400" b="1" spc="-1" dirty="0">
                <a:solidFill>
                  <a:srgbClr val="000000"/>
                </a:solidFill>
                <a:latin typeface="Calibri"/>
              </a:rPr>
              <a:t>May 4, 2022 SHAC Meeting</a:t>
            </a:r>
          </a:p>
          <a:p>
            <a:pPr marL="342900" indent="-342900">
              <a:buClr>
                <a:srgbClr val="000000"/>
              </a:buClr>
              <a:buSzPct val="50000"/>
              <a:buFont typeface="Arial" panose="020B0604020202020204" pitchFamily="34" charset="0"/>
              <a:buChar char="•"/>
            </a:pPr>
            <a:r>
              <a:rPr lang="en-US" sz="2400" spc="-1" dirty="0">
                <a:solidFill>
                  <a:srgbClr val="000000"/>
                </a:solidFill>
                <a:latin typeface="Calibri"/>
              </a:rPr>
              <a:t>Review 8</a:t>
            </a:r>
            <a:r>
              <a:rPr lang="en-US" sz="2400" spc="-1" baseline="30000" dirty="0">
                <a:solidFill>
                  <a:srgbClr val="000000"/>
                </a:solidFill>
                <a:latin typeface="Calibri"/>
              </a:rPr>
              <a:t>th</a:t>
            </a:r>
            <a:r>
              <a:rPr lang="en-US" sz="2400" spc="-1" dirty="0">
                <a:solidFill>
                  <a:srgbClr val="000000"/>
                </a:solidFill>
                <a:latin typeface="Calibri"/>
              </a:rPr>
              <a:t> Grade Health Curriculum (Sensitive Content Only)</a:t>
            </a:r>
            <a:endParaRPr lang="en-US" sz="2400" b="1" spc="-1" dirty="0">
              <a:solidFill>
                <a:srgbClr val="000000"/>
              </a:solidFill>
              <a:latin typeface="Calibri"/>
            </a:endParaRPr>
          </a:p>
          <a:p>
            <a:pPr>
              <a:buClr>
                <a:srgbClr val="000000"/>
              </a:buClr>
              <a:buSzPct val="50000"/>
            </a:pPr>
            <a:endParaRPr lang="en-US" sz="2400" b="1" spc="-1" dirty="0">
              <a:solidFill>
                <a:srgbClr val="000000"/>
              </a:solidFill>
              <a:latin typeface="Calibri"/>
            </a:endParaRPr>
          </a:p>
          <a:p>
            <a:pPr>
              <a:buClr>
                <a:srgbClr val="000000"/>
              </a:buClr>
              <a:buSzPct val="50000"/>
            </a:pPr>
            <a:r>
              <a:rPr lang="en-US" sz="2400" b="1" spc="-1" dirty="0">
                <a:solidFill>
                  <a:srgbClr val="000000"/>
                </a:solidFill>
                <a:latin typeface="Calibri"/>
              </a:rPr>
              <a:t>May 17, 2022 Board Meeting</a:t>
            </a:r>
            <a:endParaRPr lang="en-US" sz="2400" spc="-1" dirty="0">
              <a:solidFill>
                <a:srgbClr val="000000"/>
              </a:solidFill>
              <a:latin typeface="Calibri"/>
            </a:endParaRPr>
          </a:p>
          <a:p>
            <a:pPr marL="342900" indent="-342900">
              <a:buClr>
                <a:srgbClr val="000000"/>
              </a:buClr>
              <a:buSzPct val="50000"/>
              <a:buFont typeface="Arial" panose="020B0604020202020204" pitchFamily="34" charset="0"/>
              <a:buChar char="•"/>
            </a:pPr>
            <a:r>
              <a:rPr lang="en-US" sz="2400" spc="-1" dirty="0">
                <a:solidFill>
                  <a:srgbClr val="000000"/>
                </a:solidFill>
                <a:latin typeface="Calibri"/>
              </a:rPr>
              <a:t>Recommend Approval of the 8</a:t>
            </a:r>
            <a:r>
              <a:rPr lang="en-US" sz="2400" spc="-1" baseline="30000" dirty="0">
                <a:solidFill>
                  <a:srgbClr val="000000"/>
                </a:solidFill>
                <a:latin typeface="Calibri"/>
              </a:rPr>
              <a:t>th</a:t>
            </a:r>
            <a:r>
              <a:rPr lang="en-US" sz="2400" spc="-1" dirty="0">
                <a:solidFill>
                  <a:srgbClr val="000000"/>
                </a:solidFill>
                <a:latin typeface="Calibri"/>
              </a:rPr>
              <a:t> Grade Health Curriculum </a:t>
            </a:r>
          </a:p>
          <a:p>
            <a:pPr>
              <a:buClr>
                <a:srgbClr val="000000"/>
              </a:buClr>
              <a:buSzPct val="50000"/>
            </a:pPr>
            <a:endParaRPr lang="en-US" sz="2400" spc="-1" dirty="0">
              <a:solidFill>
                <a:srgbClr val="000000"/>
              </a:solidFill>
              <a:latin typeface="Calibri"/>
            </a:endParaRPr>
          </a:p>
          <a:p>
            <a:pPr>
              <a:buClr>
                <a:srgbClr val="000000"/>
              </a:buClr>
              <a:buSzPct val="50000"/>
            </a:pPr>
            <a:r>
              <a:rPr lang="en-US" sz="2400" b="1" spc="-1" dirty="0">
                <a:solidFill>
                  <a:srgbClr val="000000"/>
                </a:solidFill>
                <a:latin typeface="Calibri"/>
              </a:rPr>
              <a:t>September, 2022</a:t>
            </a:r>
          </a:p>
          <a:p>
            <a:pPr marL="342900" indent="-342900">
              <a:buClr>
                <a:srgbClr val="000000"/>
              </a:buClr>
              <a:buSzPct val="50000"/>
              <a:buFont typeface="Arial" panose="020B0604020202020204" pitchFamily="34" charset="0"/>
              <a:buChar char="•"/>
            </a:pPr>
            <a:r>
              <a:rPr lang="en-US" sz="2400" spc="-1" dirty="0">
                <a:solidFill>
                  <a:srgbClr val="000000"/>
                </a:solidFill>
                <a:latin typeface="Calibri"/>
              </a:rPr>
              <a:t>September 7, 2022 - SHAC Meeting (Public Meeting #1) - HCCAC and Raffa Present Programs</a:t>
            </a:r>
          </a:p>
          <a:p>
            <a:pPr marL="342900" indent="-342900">
              <a:buClr>
                <a:srgbClr val="000000"/>
              </a:buClr>
              <a:buSzPct val="50000"/>
              <a:buFont typeface="Arial" panose="020B0604020202020204" pitchFamily="34" charset="0"/>
              <a:buChar char="•"/>
            </a:pPr>
            <a:r>
              <a:rPr lang="en-US" sz="2400" spc="-1" dirty="0">
                <a:solidFill>
                  <a:srgbClr val="000000"/>
                </a:solidFill>
                <a:latin typeface="Calibri"/>
              </a:rPr>
              <a:t>September 14, 2022 – Public Meeting #2 – HCCAC and Raffa Present Programs</a:t>
            </a:r>
          </a:p>
          <a:p>
            <a:pPr>
              <a:buClr>
                <a:srgbClr val="000000"/>
              </a:buClr>
              <a:buSzPct val="50000"/>
            </a:pPr>
            <a:endParaRPr lang="en-US" sz="2400" spc="-1" dirty="0">
              <a:solidFill>
                <a:srgbClr val="000000"/>
              </a:solidFill>
              <a:latin typeface="Calibri"/>
            </a:endParaRPr>
          </a:p>
          <a:p>
            <a:pPr>
              <a:buClr>
                <a:srgbClr val="000000"/>
              </a:buClr>
              <a:buSzPct val="50000"/>
            </a:pPr>
            <a:r>
              <a:rPr lang="en-US" sz="2400" b="1" spc="-1" dirty="0">
                <a:solidFill>
                  <a:srgbClr val="000000"/>
                </a:solidFill>
                <a:latin typeface="Calibri"/>
              </a:rPr>
              <a:t>October, 2022</a:t>
            </a:r>
            <a:endParaRPr lang="en-US" sz="2400" spc="-1" dirty="0">
              <a:solidFill>
                <a:srgbClr val="000000"/>
              </a:solidFill>
              <a:latin typeface="Calibri"/>
            </a:endParaRPr>
          </a:p>
          <a:p>
            <a:pPr marL="342900" indent="-342900">
              <a:buClr>
                <a:srgbClr val="000000"/>
              </a:buClr>
              <a:buSzPct val="50000"/>
              <a:buFont typeface="Arial" panose="020B0604020202020204" pitchFamily="34" charset="0"/>
              <a:buChar char="•"/>
            </a:pPr>
            <a:r>
              <a:rPr lang="en-US" sz="2400" spc="-1" dirty="0">
                <a:solidFill>
                  <a:srgbClr val="000000"/>
                </a:solidFill>
                <a:latin typeface="Calibri"/>
              </a:rPr>
              <a:t>October 5, 2022 – SHAC Meeting (Public Meeting #1) - WIN and Youth180 Present Programs</a:t>
            </a:r>
          </a:p>
          <a:p>
            <a:pPr marL="342900" indent="-342900">
              <a:buClr>
                <a:srgbClr val="000000"/>
              </a:buClr>
              <a:buSzPct val="50000"/>
              <a:buFont typeface="Arial" panose="020B0604020202020204" pitchFamily="34" charset="0"/>
              <a:buChar char="•"/>
            </a:pPr>
            <a:r>
              <a:rPr lang="en-US" sz="2400" spc="-1" dirty="0">
                <a:solidFill>
                  <a:srgbClr val="000000"/>
                </a:solidFill>
                <a:latin typeface="Calibri"/>
              </a:rPr>
              <a:t>October 12, 2022 – Public Meeting #2 – WIN and Youth180 Present Programs </a:t>
            </a:r>
          </a:p>
          <a:p>
            <a:pPr marL="342900" indent="-342900">
              <a:buClr>
                <a:srgbClr val="000000"/>
              </a:buClr>
              <a:buSzPct val="50000"/>
              <a:buFont typeface="Arial" panose="020B0604020202020204" pitchFamily="34" charset="0"/>
              <a:buChar char="•"/>
            </a:pPr>
            <a:r>
              <a:rPr lang="en-US" sz="2400" spc="-1" dirty="0">
                <a:solidFill>
                  <a:srgbClr val="000000"/>
                </a:solidFill>
                <a:latin typeface="Calibri"/>
              </a:rPr>
              <a:t>October 18, 2022 – SHAC Recommendations for Community Programs to the GISD School Board</a:t>
            </a:r>
          </a:p>
          <a:p>
            <a:pPr>
              <a:buClr>
                <a:srgbClr val="000000"/>
              </a:buClr>
              <a:buSzPct val="50000"/>
            </a:pPr>
            <a:endParaRPr lang="en-US" sz="2400" spc="-1" dirty="0">
              <a:solidFill>
                <a:srgbClr val="000000"/>
              </a:solidFill>
              <a:latin typeface="Calibri"/>
            </a:endParaRPr>
          </a:p>
          <a:p>
            <a:pPr>
              <a:buClr>
                <a:srgbClr val="000000"/>
              </a:buClr>
              <a:buSzPct val="50000"/>
            </a:pPr>
            <a:endParaRPr lang="en-US" sz="2400" spc="-1" dirty="0">
              <a:solidFill>
                <a:srgbClr val="000000"/>
              </a:solidFill>
              <a:latin typeface="Calibri"/>
            </a:endParaRPr>
          </a:p>
          <a:p>
            <a:pPr>
              <a:buClr>
                <a:srgbClr val="000000"/>
              </a:buClr>
              <a:buSzPct val="50000"/>
            </a:pPr>
            <a:endParaRPr lang="en-US" sz="2400" spc="-1" dirty="0">
              <a:solidFill>
                <a:srgbClr val="000000"/>
              </a:solidFill>
              <a:latin typeface="Calibri"/>
            </a:endParaRPr>
          </a:p>
          <a:p>
            <a:pPr marL="914400" lvl="4" indent="-228600">
              <a:buClr>
                <a:srgbClr val="000000"/>
              </a:buClr>
              <a:buSzPct val="50000"/>
              <a:buFont typeface="Courier New" panose="02070309020205020404" pitchFamily="49" charset="0"/>
              <a:buChar char="o"/>
            </a:pPr>
            <a:endParaRPr lang="en-US" sz="2400" spc="-1" dirty="0">
              <a:solidFill>
                <a:srgbClr val="000000"/>
              </a:solidFill>
              <a:latin typeface="Calibri"/>
            </a:endParaRPr>
          </a:p>
          <a:p>
            <a:pPr>
              <a:buClr>
                <a:srgbClr val="000000"/>
              </a:buClr>
              <a:buSzPct val="45000"/>
            </a:pPr>
            <a:endParaRPr lang="en-US" sz="2400" b="0" strike="noStrike" spc="-1" dirty="0">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CustomShape 1"/>
          <p:cNvSpPr/>
          <p:nvPr/>
        </p:nvSpPr>
        <p:spPr>
          <a:xfrm>
            <a:off x="732960" y="2284560"/>
            <a:ext cx="13166280" cy="525132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228600" lvl="1">
              <a:buClr>
                <a:srgbClr val="000000"/>
              </a:buClr>
              <a:buSzPct val="50000"/>
            </a:pPr>
            <a:r>
              <a:rPr lang="en-US" sz="3600" b="1" i="1" spc="-1" dirty="0">
                <a:solidFill>
                  <a:srgbClr val="000000"/>
                </a:solidFill>
                <a:latin typeface="Calibri"/>
              </a:rPr>
              <a:t>The role of SHAC, as per HB 1525, is to review and advise on the suitability of any proposed curriculum content in the following areas before making </a:t>
            </a:r>
            <a:r>
              <a:rPr lang="en-US" sz="3600" b="1" i="1" spc="-1" dirty="0">
                <a:solidFill>
                  <a:srgbClr val="000000"/>
                </a:solidFill>
                <a:highlight>
                  <a:srgbClr val="FFFF00"/>
                </a:highlight>
                <a:latin typeface="Calibri"/>
              </a:rPr>
              <a:t>final recommendations to the Board of Trustees</a:t>
            </a:r>
            <a:r>
              <a:rPr lang="en-US" sz="3600" b="1" i="1" spc="-1" dirty="0">
                <a:solidFill>
                  <a:srgbClr val="000000"/>
                </a:solidFill>
                <a:latin typeface="Calibri"/>
              </a:rPr>
              <a:t>:</a:t>
            </a:r>
          </a:p>
          <a:p>
            <a:pPr marL="228600" lvl="1">
              <a:buClr>
                <a:srgbClr val="000000"/>
              </a:buClr>
              <a:buSzPct val="50000"/>
            </a:pPr>
            <a:endParaRPr lang="en-US" sz="2000" b="1" i="1" spc="-1" dirty="0">
              <a:solidFill>
                <a:srgbClr val="000000"/>
              </a:solidFill>
              <a:latin typeface="Calibri"/>
            </a:endParaRPr>
          </a:p>
          <a:p>
            <a:pPr marL="571500" lvl="1" indent="-342900">
              <a:buClr>
                <a:srgbClr val="000000"/>
              </a:buClr>
              <a:buSzPct val="50000"/>
              <a:buFont typeface="Arial" panose="020B0604020202020204" pitchFamily="34" charset="0"/>
              <a:buChar char="•"/>
            </a:pPr>
            <a:r>
              <a:rPr lang="en-US" sz="3600" strike="noStrike" spc="-1" dirty="0">
                <a:solidFill>
                  <a:srgbClr val="000000"/>
                </a:solidFill>
                <a:latin typeface="Calibri"/>
              </a:rPr>
              <a:t>The Prevention of Child </a:t>
            </a:r>
            <a:r>
              <a:rPr lang="en-US" sz="3600" spc="-1" dirty="0">
                <a:solidFill>
                  <a:srgbClr val="000000"/>
                </a:solidFill>
                <a:latin typeface="Calibri"/>
              </a:rPr>
              <a:t>A</a:t>
            </a:r>
            <a:r>
              <a:rPr lang="en-US" sz="3600" strike="noStrike" spc="-1" dirty="0">
                <a:solidFill>
                  <a:srgbClr val="000000"/>
                </a:solidFill>
                <a:latin typeface="Calibri"/>
              </a:rPr>
              <a:t>buse and/or Family </a:t>
            </a:r>
            <a:r>
              <a:rPr lang="en-US" sz="3600" spc="-1" dirty="0">
                <a:solidFill>
                  <a:srgbClr val="000000"/>
                </a:solidFill>
                <a:latin typeface="Calibri"/>
              </a:rPr>
              <a:t>V</a:t>
            </a:r>
            <a:r>
              <a:rPr lang="en-US" sz="3600" strike="noStrike" spc="-1" dirty="0">
                <a:solidFill>
                  <a:srgbClr val="000000"/>
                </a:solidFill>
                <a:latin typeface="Calibri"/>
              </a:rPr>
              <a:t>iolence</a:t>
            </a:r>
          </a:p>
          <a:p>
            <a:pPr marL="571500" lvl="1" indent="-342900">
              <a:buClr>
                <a:srgbClr val="000000"/>
              </a:buClr>
              <a:buSzPct val="50000"/>
              <a:buFont typeface="Arial" panose="020B0604020202020204" pitchFamily="34" charset="0"/>
              <a:buChar char="•"/>
            </a:pPr>
            <a:r>
              <a:rPr lang="en-US" sz="3600" spc="-1" dirty="0">
                <a:solidFill>
                  <a:srgbClr val="000000"/>
                </a:solidFill>
                <a:latin typeface="Calibri"/>
              </a:rPr>
              <a:t>The Prevention of Dating Violence</a:t>
            </a:r>
          </a:p>
          <a:p>
            <a:pPr marL="571500" lvl="1" indent="-342900">
              <a:buClr>
                <a:srgbClr val="000000"/>
              </a:buClr>
              <a:buSzPct val="50000"/>
              <a:buFont typeface="Arial" panose="020B0604020202020204" pitchFamily="34" charset="0"/>
              <a:buChar char="•"/>
            </a:pPr>
            <a:r>
              <a:rPr lang="en-US" sz="3600" strike="noStrike" spc="-1" dirty="0">
                <a:solidFill>
                  <a:srgbClr val="000000"/>
                </a:solidFill>
                <a:latin typeface="Calibri"/>
              </a:rPr>
              <a:t>The Prevention of Sex </a:t>
            </a:r>
            <a:r>
              <a:rPr lang="en-US" sz="3600" spc="-1" dirty="0">
                <a:solidFill>
                  <a:srgbClr val="000000"/>
                </a:solidFill>
                <a:latin typeface="Calibri"/>
              </a:rPr>
              <a:t>T</a:t>
            </a:r>
            <a:r>
              <a:rPr lang="en-US" sz="3600" strike="noStrike" spc="-1" dirty="0">
                <a:solidFill>
                  <a:srgbClr val="000000"/>
                </a:solidFill>
                <a:latin typeface="Calibri"/>
              </a:rPr>
              <a:t>rafficking</a:t>
            </a:r>
          </a:p>
          <a:p>
            <a:pPr marL="571500" lvl="1" indent="-342900">
              <a:buClr>
                <a:srgbClr val="000000"/>
              </a:buClr>
              <a:buSzPct val="50000"/>
              <a:buFont typeface="Arial" panose="020B0604020202020204" pitchFamily="34" charset="0"/>
              <a:buChar char="•"/>
            </a:pPr>
            <a:r>
              <a:rPr lang="en-US" sz="3600" spc="-1" dirty="0">
                <a:solidFill>
                  <a:srgbClr val="000000"/>
                </a:solidFill>
                <a:latin typeface="Calibri"/>
              </a:rPr>
              <a:t>Human Sexuality</a:t>
            </a:r>
          </a:p>
          <a:p>
            <a:pPr marL="571500" lvl="1" indent="-342900">
              <a:buClr>
                <a:srgbClr val="000000"/>
              </a:buClr>
              <a:buSzPct val="50000"/>
              <a:buFont typeface="Arial" panose="020B0604020202020204" pitchFamily="34" charset="0"/>
              <a:buChar char="•"/>
            </a:pPr>
            <a:r>
              <a:rPr lang="en-US" sz="3600" strike="noStrike" spc="-1" dirty="0">
                <a:solidFill>
                  <a:srgbClr val="000000"/>
                </a:solidFill>
                <a:latin typeface="Calibri"/>
              </a:rPr>
              <a:t>Reproductive Health</a:t>
            </a:r>
          </a:p>
          <a:p>
            <a:pPr marL="228600" lvl="1" algn="r">
              <a:buClr>
                <a:srgbClr val="000000"/>
              </a:buClr>
              <a:buSzPct val="50000"/>
            </a:pPr>
            <a:r>
              <a:rPr lang="en-US" sz="2000" dirty="0"/>
              <a:t>Tex. Educ. Code § 28.004(c)(3), (c)(8)</a:t>
            </a:r>
          </a:p>
          <a:p>
            <a:pPr marL="914400" lvl="4" indent="-228600">
              <a:buClr>
                <a:srgbClr val="000000"/>
              </a:buClr>
              <a:buSzPct val="50000"/>
              <a:buFont typeface="Courier New" panose="02070309020205020404" pitchFamily="49" charset="0"/>
              <a:buChar char="o"/>
            </a:pPr>
            <a:endParaRPr lang="en-US" sz="2400" spc="-1" dirty="0">
              <a:solidFill>
                <a:srgbClr val="000000"/>
              </a:solidFill>
              <a:latin typeface="Calibri"/>
            </a:endParaRPr>
          </a:p>
        </p:txBody>
      </p:sp>
      <p:sp>
        <p:nvSpPr>
          <p:cNvPr id="120" name="CustomShape 2"/>
          <p:cNvSpPr/>
          <p:nvPr/>
        </p:nvSpPr>
        <p:spPr>
          <a:xfrm>
            <a:off x="0" y="530640"/>
            <a:ext cx="14629680" cy="1170000"/>
          </a:xfrm>
          <a:prstGeom prst="rect">
            <a:avLst/>
          </a:prstGeom>
          <a:solidFill>
            <a:srgbClr val="ED2A33"/>
          </a:solidFill>
          <a:ln>
            <a:noFill/>
          </a:ln>
        </p:spPr>
        <p:style>
          <a:lnRef idx="0">
            <a:scrgbClr r="0" g="0" b="0"/>
          </a:lnRef>
          <a:fillRef idx="0">
            <a:scrgbClr r="0" g="0" b="0"/>
          </a:fillRef>
          <a:effectRef idx="0">
            <a:scrgbClr r="0" g="0" b="0"/>
          </a:effectRef>
          <a:fontRef idx="minor"/>
        </p:style>
      </p:sp>
      <p:sp>
        <p:nvSpPr>
          <p:cNvPr id="121" name="CustomShape 3"/>
          <p:cNvSpPr/>
          <p:nvPr/>
        </p:nvSpPr>
        <p:spPr>
          <a:xfrm>
            <a:off x="0" y="693720"/>
            <a:ext cx="12215692" cy="8244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3600" b="0" strike="noStrike" spc="-1" dirty="0">
                <a:solidFill>
                  <a:srgbClr val="FFFFFF"/>
                </a:solidFill>
                <a:latin typeface="Zona Pro"/>
              </a:rPr>
              <a:t>CON</a:t>
            </a:r>
            <a:r>
              <a:rPr lang="en-US" sz="3600" spc="-1" dirty="0">
                <a:solidFill>
                  <a:srgbClr val="FFFFFF"/>
                </a:solidFill>
                <a:latin typeface="Zona Pro"/>
              </a:rPr>
              <a:t>SENSUS ON RECOMMENDATION TO THE BOARD</a:t>
            </a:r>
            <a:endParaRPr lang="en-US" sz="3600" b="0" strike="noStrike" spc="-1" dirty="0">
              <a:latin typeface="Arial"/>
            </a:endParaRPr>
          </a:p>
        </p:txBody>
      </p:sp>
      <p:pic>
        <p:nvPicPr>
          <p:cNvPr id="122" name="Picture 121"/>
          <p:cNvPicPr/>
          <p:nvPr/>
        </p:nvPicPr>
        <p:blipFill>
          <a:blip r:embed="rId2">
            <a:extLst>
              <a:ext uri="{28A0092B-C50C-407E-A947-70E740481C1C}">
                <a14:useLocalDpi xmlns:a14="http://schemas.microsoft.com/office/drawing/2010/main" val="0"/>
              </a:ext>
            </a:extLst>
          </a:blip>
          <a:stretch>
            <a:fillRect/>
          </a:stretch>
        </p:blipFill>
        <p:spPr>
          <a:xfrm>
            <a:off x="12215692" y="298764"/>
            <a:ext cx="1681748" cy="1614311"/>
          </a:xfrm>
          <a:prstGeom prst="rect">
            <a:avLst/>
          </a:prstGeom>
          <a:ln>
            <a:noFill/>
          </a:ln>
        </p:spPr>
      </p:pic>
    </p:spTree>
    <p:extLst>
      <p:ext uri="{BB962C8B-B14F-4D97-AF65-F5344CB8AC3E}">
        <p14:creationId xmlns:p14="http://schemas.microsoft.com/office/powerpoint/2010/main" val="3466200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CustomShape 1"/>
          <p:cNvSpPr/>
          <p:nvPr/>
        </p:nvSpPr>
        <p:spPr>
          <a:xfrm>
            <a:off x="731160" y="2076155"/>
            <a:ext cx="13166280" cy="525132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914400" lvl="4" indent="-228600">
              <a:buClr>
                <a:srgbClr val="000000"/>
              </a:buClr>
              <a:buSzPct val="50000"/>
              <a:buFont typeface="Courier New" panose="02070309020205020404" pitchFamily="49" charset="0"/>
              <a:buChar char="o"/>
            </a:pPr>
            <a:endParaRPr lang="en-US" sz="2400" spc="-1" dirty="0">
              <a:solidFill>
                <a:srgbClr val="000000"/>
              </a:solidFill>
              <a:latin typeface="Calibri"/>
            </a:endParaRPr>
          </a:p>
        </p:txBody>
      </p:sp>
      <p:sp>
        <p:nvSpPr>
          <p:cNvPr id="120" name="CustomShape 2"/>
          <p:cNvSpPr/>
          <p:nvPr/>
        </p:nvSpPr>
        <p:spPr>
          <a:xfrm>
            <a:off x="0" y="530640"/>
            <a:ext cx="14629680" cy="1170000"/>
          </a:xfrm>
          <a:prstGeom prst="rect">
            <a:avLst/>
          </a:prstGeom>
          <a:solidFill>
            <a:srgbClr val="ED2A33"/>
          </a:solidFill>
          <a:ln>
            <a:noFill/>
          </a:ln>
        </p:spPr>
        <p:style>
          <a:lnRef idx="0">
            <a:scrgbClr r="0" g="0" b="0"/>
          </a:lnRef>
          <a:fillRef idx="0">
            <a:scrgbClr r="0" g="0" b="0"/>
          </a:fillRef>
          <a:effectRef idx="0">
            <a:scrgbClr r="0" g="0" b="0"/>
          </a:effectRef>
          <a:fontRef idx="minor"/>
        </p:style>
      </p:sp>
      <p:sp>
        <p:nvSpPr>
          <p:cNvPr id="121" name="CustomShape 3"/>
          <p:cNvSpPr/>
          <p:nvPr/>
        </p:nvSpPr>
        <p:spPr>
          <a:xfrm>
            <a:off x="0" y="693720"/>
            <a:ext cx="12215692" cy="8244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5400" b="0" strike="noStrike" spc="-1" dirty="0">
                <a:solidFill>
                  <a:srgbClr val="FFFFFF"/>
                </a:solidFill>
                <a:latin typeface="Zona Pro"/>
                <a:ea typeface="DejaVu Sans"/>
              </a:rPr>
              <a:t>QUESTIONS?</a:t>
            </a:r>
            <a:endParaRPr lang="en-US" sz="5400" b="0" strike="noStrike" spc="-1" dirty="0">
              <a:latin typeface="Arial"/>
            </a:endParaRPr>
          </a:p>
        </p:txBody>
      </p:sp>
      <p:pic>
        <p:nvPicPr>
          <p:cNvPr id="122" name="Picture 121"/>
          <p:cNvPicPr/>
          <p:nvPr/>
        </p:nvPicPr>
        <p:blipFill>
          <a:blip r:embed="rId2">
            <a:extLst>
              <a:ext uri="{28A0092B-C50C-407E-A947-70E740481C1C}">
                <a14:useLocalDpi xmlns:a14="http://schemas.microsoft.com/office/drawing/2010/main" val="0"/>
              </a:ext>
            </a:extLst>
          </a:blip>
          <a:stretch>
            <a:fillRect/>
          </a:stretch>
        </p:blipFill>
        <p:spPr>
          <a:xfrm>
            <a:off x="12215692" y="298764"/>
            <a:ext cx="1681748" cy="1614311"/>
          </a:xfrm>
          <a:prstGeom prst="rect">
            <a:avLst/>
          </a:prstGeom>
          <a:ln>
            <a:noFill/>
          </a:ln>
        </p:spPr>
      </p:pic>
    </p:spTree>
    <p:extLst>
      <p:ext uri="{BB962C8B-B14F-4D97-AF65-F5344CB8AC3E}">
        <p14:creationId xmlns:p14="http://schemas.microsoft.com/office/powerpoint/2010/main" val="380133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CustomShape 1"/>
          <p:cNvSpPr/>
          <p:nvPr/>
        </p:nvSpPr>
        <p:spPr>
          <a:xfrm>
            <a:off x="731160" y="2447640"/>
            <a:ext cx="13166280" cy="4772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indent="-228600">
              <a:lnSpc>
                <a:spcPct val="100000"/>
              </a:lnSpc>
              <a:buClr>
                <a:srgbClr val="000000"/>
              </a:buClr>
              <a:buSzPct val="50000"/>
              <a:buFont typeface="Wingdings" charset="2"/>
              <a:buChar char=""/>
            </a:pPr>
            <a:endParaRPr lang="en-US" sz="3600" b="1" spc="-1" dirty="0">
              <a:solidFill>
                <a:srgbClr val="000000"/>
              </a:solidFill>
              <a:latin typeface="Calibri"/>
            </a:endParaRPr>
          </a:p>
          <a:p>
            <a:pPr indent="-228600">
              <a:lnSpc>
                <a:spcPct val="100000"/>
              </a:lnSpc>
              <a:buClr>
                <a:srgbClr val="000000"/>
              </a:buClr>
              <a:buSzPct val="50000"/>
              <a:buFont typeface="Wingdings" charset="2"/>
              <a:buChar char=""/>
            </a:pPr>
            <a:r>
              <a:rPr lang="en-US" sz="3600" spc="-1" dirty="0">
                <a:solidFill>
                  <a:srgbClr val="000000"/>
                </a:solidFill>
                <a:latin typeface="Calibri"/>
              </a:rPr>
              <a:t>Review Middle School Health Curriculum</a:t>
            </a:r>
          </a:p>
          <a:p>
            <a:pPr indent="-228600">
              <a:lnSpc>
                <a:spcPct val="100000"/>
              </a:lnSpc>
              <a:buClr>
                <a:srgbClr val="000000"/>
              </a:buClr>
              <a:buSzPct val="50000"/>
              <a:buFont typeface="Wingdings" charset="2"/>
              <a:buChar char=""/>
            </a:pPr>
            <a:r>
              <a:rPr lang="en-US" sz="3600" spc="-1" dirty="0">
                <a:solidFill>
                  <a:srgbClr val="000000"/>
                </a:solidFill>
                <a:latin typeface="Calibri"/>
              </a:rPr>
              <a:t>Sensitive Content Only</a:t>
            </a:r>
          </a:p>
          <a:p>
            <a:pPr indent="-228600">
              <a:lnSpc>
                <a:spcPct val="100000"/>
              </a:lnSpc>
              <a:buClr>
                <a:srgbClr val="000000"/>
              </a:buClr>
              <a:buSzPct val="50000"/>
              <a:buFont typeface="Wingdings" charset="2"/>
              <a:buChar char=""/>
            </a:pPr>
            <a:r>
              <a:rPr lang="en-US" sz="3600" spc="-1" dirty="0">
                <a:solidFill>
                  <a:srgbClr val="000000"/>
                </a:solidFill>
                <a:latin typeface="Calibri"/>
              </a:rPr>
              <a:t>Proposed Timeline for Future Meetings</a:t>
            </a:r>
          </a:p>
          <a:p>
            <a:pPr lvl="2" indent="-228600">
              <a:buClr>
                <a:srgbClr val="000000"/>
              </a:buClr>
              <a:buSzPct val="50000"/>
              <a:buFont typeface="Wingdings" charset="2"/>
              <a:buChar char=""/>
            </a:pPr>
            <a:endParaRPr lang="en-US" sz="2400" b="0" strike="noStrike" spc="-1" dirty="0">
              <a:solidFill>
                <a:srgbClr val="000000"/>
              </a:solidFill>
              <a:latin typeface="Calibri"/>
            </a:endParaRPr>
          </a:p>
          <a:p>
            <a:pPr marL="914400" lvl="4" indent="-228600">
              <a:buClr>
                <a:srgbClr val="000000"/>
              </a:buClr>
              <a:buSzPct val="50000"/>
              <a:buFont typeface="Courier New" panose="02070309020205020404" pitchFamily="49" charset="0"/>
              <a:buChar char="o"/>
            </a:pPr>
            <a:endParaRPr lang="en-US" sz="2400" spc="-1" dirty="0">
              <a:solidFill>
                <a:srgbClr val="000000"/>
              </a:solidFill>
              <a:latin typeface="Calibri"/>
            </a:endParaRPr>
          </a:p>
        </p:txBody>
      </p:sp>
      <p:sp>
        <p:nvSpPr>
          <p:cNvPr id="120" name="CustomShape 2"/>
          <p:cNvSpPr/>
          <p:nvPr/>
        </p:nvSpPr>
        <p:spPr>
          <a:xfrm>
            <a:off x="-540" y="812880"/>
            <a:ext cx="14629680" cy="1170000"/>
          </a:xfrm>
          <a:prstGeom prst="rect">
            <a:avLst/>
          </a:prstGeom>
          <a:solidFill>
            <a:srgbClr val="ED2A33"/>
          </a:solidFill>
          <a:ln>
            <a:noFill/>
          </a:ln>
        </p:spPr>
        <p:style>
          <a:lnRef idx="0">
            <a:scrgbClr r="0" g="0" b="0"/>
          </a:lnRef>
          <a:fillRef idx="0">
            <a:scrgbClr r="0" g="0" b="0"/>
          </a:fillRef>
          <a:effectRef idx="0">
            <a:scrgbClr r="0" g="0" b="0"/>
          </a:effectRef>
          <a:fontRef idx="minor"/>
        </p:style>
      </p:sp>
      <p:sp>
        <p:nvSpPr>
          <p:cNvPr id="121" name="CustomShape 3"/>
          <p:cNvSpPr/>
          <p:nvPr/>
        </p:nvSpPr>
        <p:spPr>
          <a:xfrm>
            <a:off x="0" y="985680"/>
            <a:ext cx="12215692" cy="8244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6000" b="0" strike="noStrike" spc="-1" dirty="0">
                <a:solidFill>
                  <a:srgbClr val="FFFFFF"/>
                </a:solidFill>
                <a:latin typeface="Zona Pro"/>
                <a:ea typeface="DejaVu Sans"/>
              </a:rPr>
              <a:t>AGENDA</a:t>
            </a:r>
            <a:endParaRPr lang="en-US" sz="6000" b="0" strike="noStrike" spc="-1" dirty="0">
              <a:latin typeface="Arial"/>
            </a:endParaRPr>
          </a:p>
        </p:txBody>
      </p:sp>
      <p:pic>
        <p:nvPicPr>
          <p:cNvPr id="122" name="Picture 121"/>
          <p:cNvPicPr/>
          <p:nvPr/>
        </p:nvPicPr>
        <p:blipFill>
          <a:blip r:embed="rId2">
            <a:extLst>
              <a:ext uri="{28A0092B-C50C-407E-A947-70E740481C1C}">
                <a14:useLocalDpi xmlns:a14="http://schemas.microsoft.com/office/drawing/2010/main" val="0"/>
              </a:ext>
            </a:extLst>
          </a:blip>
          <a:stretch>
            <a:fillRect/>
          </a:stretch>
        </p:blipFill>
        <p:spPr>
          <a:xfrm>
            <a:off x="12215692" y="298764"/>
            <a:ext cx="1681748" cy="1614311"/>
          </a:xfrm>
          <a:prstGeom prst="rect">
            <a:avLst/>
          </a:prstGeom>
          <a:ln>
            <a:noFill/>
          </a:ln>
        </p:spPr>
      </p:pic>
    </p:spTree>
    <p:extLst>
      <p:ext uri="{BB962C8B-B14F-4D97-AF65-F5344CB8AC3E}">
        <p14:creationId xmlns:p14="http://schemas.microsoft.com/office/powerpoint/2010/main" val="3827824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CustomShape 1"/>
          <p:cNvSpPr/>
          <p:nvPr/>
        </p:nvSpPr>
        <p:spPr>
          <a:xfrm>
            <a:off x="732960" y="2284560"/>
            <a:ext cx="13166280" cy="525132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228600" lvl="1">
              <a:buClr>
                <a:srgbClr val="000000"/>
              </a:buClr>
              <a:buSzPct val="50000"/>
            </a:pPr>
            <a:r>
              <a:rPr lang="en-US" sz="3600" b="1" i="1" spc="-1" dirty="0">
                <a:solidFill>
                  <a:srgbClr val="000000"/>
                </a:solidFill>
                <a:latin typeface="Calibri"/>
              </a:rPr>
              <a:t>The role of SHAC, as per HB 1525, is to review and advise on the suitability of any proposed curriculum content in the following areas before making final recommendations to the Board of Trustees:</a:t>
            </a:r>
          </a:p>
          <a:p>
            <a:pPr marL="228600" lvl="1">
              <a:buClr>
                <a:srgbClr val="000000"/>
              </a:buClr>
              <a:buSzPct val="50000"/>
            </a:pPr>
            <a:endParaRPr lang="en-US" sz="2000" b="1" i="1" spc="-1" dirty="0">
              <a:solidFill>
                <a:srgbClr val="000000"/>
              </a:solidFill>
              <a:latin typeface="Calibri"/>
            </a:endParaRPr>
          </a:p>
          <a:p>
            <a:pPr marL="571500" lvl="1" indent="-342900">
              <a:buClr>
                <a:srgbClr val="000000"/>
              </a:buClr>
              <a:buSzPct val="50000"/>
              <a:buFont typeface="Arial" panose="020B0604020202020204" pitchFamily="34" charset="0"/>
              <a:buChar char="•"/>
            </a:pPr>
            <a:r>
              <a:rPr lang="en-US" sz="3600" strike="noStrike" spc="-1" dirty="0">
                <a:solidFill>
                  <a:srgbClr val="000000"/>
                </a:solidFill>
                <a:latin typeface="Calibri"/>
              </a:rPr>
              <a:t>The Prevention of Child </a:t>
            </a:r>
            <a:r>
              <a:rPr lang="en-US" sz="3600" spc="-1" dirty="0">
                <a:solidFill>
                  <a:srgbClr val="000000"/>
                </a:solidFill>
                <a:latin typeface="Calibri"/>
              </a:rPr>
              <a:t>A</a:t>
            </a:r>
            <a:r>
              <a:rPr lang="en-US" sz="3600" strike="noStrike" spc="-1" dirty="0">
                <a:solidFill>
                  <a:srgbClr val="000000"/>
                </a:solidFill>
                <a:latin typeface="Calibri"/>
              </a:rPr>
              <a:t>buse and/or Family </a:t>
            </a:r>
            <a:r>
              <a:rPr lang="en-US" sz="3600" spc="-1" dirty="0">
                <a:solidFill>
                  <a:srgbClr val="000000"/>
                </a:solidFill>
                <a:latin typeface="Calibri"/>
              </a:rPr>
              <a:t>V</a:t>
            </a:r>
            <a:r>
              <a:rPr lang="en-US" sz="3600" strike="noStrike" spc="-1" dirty="0">
                <a:solidFill>
                  <a:srgbClr val="000000"/>
                </a:solidFill>
                <a:latin typeface="Calibri"/>
              </a:rPr>
              <a:t>iolence</a:t>
            </a:r>
          </a:p>
          <a:p>
            <a:pPr marL="571500" lvl="1" indent="-342900">
              <a:buClr>
                <a:srgbClr val="000000"/>
              </a:buClr>
              <a:buSzPct val="50000"/>
              <a:buFont typeface="Arial" panose="020B0604020202020204" pitchFamily="34" charset="0"/>
              <a:buChar char="•"/>
            </a:pPr>
            <a:r>
              <a:rPr lang="en-US" sz="3600" spc="-1" dirty="0">
                <a:solidFill>
                  <a:srgbClr val="000000"/>
                </a:solidFill>
                <a:latin typeface="Calibri"/>
              </a:rPr>
              <a:t>The Prevention of Dating Violence</a:t>
            </a:r>
          </a:p>
          <a:p>
            <a:pPr marL="571500" lvl="1" indent="-342900">
              <a:buClr>
                <a:srgbClr val="000000"/>
              </a:buClr>
              <a:buSzPct val="50000"/>
              <a:buFont typeface="Arial" panose="020B0604020202020204" pitchFamily="34" charset="0"/>
              <a:buChar char="•"/>
            </a:pPr>
            <a:r>
              <a:rPr lang="en-US" sz="3600" strike="noStrike" spc="-1" dirty="0">
                <a:solidFill>
                  <a:srgbClr val="000000"/>
                </a:solidFill>
                <a:latin typeface="Calibri"/>
              </a:rPr>
              <a:t>The Prevention of Sex </a:t>
            </a:r>
            <a:r>
              <a:rPr lang="en-US" sz="3600" spc="-1" dirty="0">
                <a:solidFill>
                  <a:srgbClr val="000000"/>
                </a:solidFill>
                <a:latin typeface="Calibri"/>
              </a:rPr>
              <a:t>T</a:t>
            </a:r>
            <a:r>
              <a:rPr lang="en-US" sz="3600" strike="noStrike" spc="-1" dirty="0">
                <a:solidFill>
                  <a:srgbClr val="000000"/>
                </a:solidFill>
                <a:latin typeface="Calibri"/>
              </a:rPr>
              <a:t>rafficking</a:t>
            </a:r>
          </a:p>
          <a:p>
            <a:pPr marL="571500" lvl="1" indent="-342900">
              <a:buClr>
                <a:srgbClr val="000000"/>
              </a:buClr>
              <a:buSzPct val="50000"/>
              <a:buFont typeface="Arial" panose="020B0604020202020204" pitchFamily="34" charset="0"/>
              <a:buChar char="•"/>
            </a:pPr>
            <a:r>
              <a:rPr lang="en-US" sz="3600" spc="-1" dirty="0">
                <a:solidFill>
                  <a:srgbClr val="000000"/>
                </a:solidFill>
                <a:latin typeface="Calibri"/>
              </a:rPr>
              <a:t>Human Sexuality</a:t>
            </a:r>
          </a:p>
          <a:p>
            <a:pPr marL="571500" lvl="1" indent="-342900">
              <a:buClr>
                <a:srgbClr val="000000"/>
              </a:buClr>
              <a:buSzPct val="50000"/>
              <a:buFont typeface="Arial" panose="020B0604020202020204" pitchFamily="34" charset="0"/>
              <a:buChar char="•"/>
            </a:pPr>
            <a:r>
              <a:rPr lang="en-US" sz="3600" strike="noStrike" spc="-1" dirty="0">
                <a:solidFill>
                  <a:srgbClr val="000000"/>
                </a:solidFill>
                <a:latin typeface="Calibri"/>
              </a:rPr>
              <a:t>Reproductive Health</a:t>
            </a:r>
          </a:p>
          <a:p>
            <a:pPr marL="228600" lvl="1" algn="r">
              <a:buClr>
                <a:srgbClr val="000000"/>
              </a:buClr>
              <a:buSzPct val="50000"/>
            </a:pPr>
            <a:r>
              <a:rPr lang="en-US" sz="2000" dirty="0"/>
              <a:t>Tex. Educ. Code § 28.004(c)(3), (c)(8)</a:t>
            </a:r>
          </a:p>
          <a:p>
            <a:pPr marL="914400" lvl="4" indent="-228600">
              <a:buClr>
                <a:srgbClr val="000000"/>
              </a:buClr>
              <a:buSzPct val="50000"/>
              <a:buFont typeface="Courier New" panose="02070309020205020404" pitchFamily="49" charset="0"/>
              <a:buChar char="o"/>
            </a:pPr>
            <a:endParaRPr lang="en-US" sz="2400" spc="-1" dirty="0">
              <a:solidFill>
                <a:srgbClr val="000000"/>
              </a:solidFill>
              <a:latin typeface="Calibri"/>
            </a:endParaRPr>
          </a:p>
        </p:txBody>
      </p:sp>
      <p:sp>
        <p:nvSpPr>
          <p:cNvPr id="120" name="CustomShape 2"/>
          <p:cNvSpPr/>
          <p:nvPr/>
        </p:nvSpPr>
        <p:spPr>
          <a:xfrm>
            <a:off x="0" y="530640"/>
            <a:ext cx="14629680" cy="1170000"/>
          </a:xfrm>
          <a:prstGeom prst="rect">
            <a:avLst/>
          </a:prstGeom>
          <a:solidFill>
            <a:srgbClr val="ED2A33"/>
          </a:solidFill>
          <a:ln>
            <a:noFill/>
          </a:ln>
        </p:spPr>
        <p:style>
          <a:lnRef idx="0">
            <a:scrgbClr r="0" g="0" b="0"/>
          </a:lnRef>
          <a:fillRef idx="0">
            <a:scrgbClr r="0" g="0" b="0"/>
          </a:fillRef>
          <a:effectRef idx="0">
            <a:scrgbClr r="0" g="0" b="0"/>
          </a:effectRef>
          <a:fontRef idx="minor"/>
        </p:style>
      </p:sp>
      <p:sp>
        <p:nvSpPr>
          <p:cNvPr id="121" name="CustomShape 3"/>
          <p:cNvSpPr/>
          <p:nvPr/>
        </p:nvSpPr>
        <p:spPr>
          <a:xfrm>
            <a:off x="0" y="693720"/>
            <a:ext cx="12215692" cy="8244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3600" spc="-1" dirty="0">
                <a:solidFill>
                  <a:srgbClr val="FFFFFF"/>
                </a:solidFill>
                <a:latin typeface="Zona Pro"/>
              </a:rPr>
              <a:t>SHAC ROLE FOR REVIEWING SENSITIVE CONTENT</a:t>
            </a:r>
            <a:endParaRPr lang="en-US" sz="3600" b="0" strike="noStrike" spc="-1" dirty="0">
              <a:latin typeface="Arial"/>
            </a:endParaRPr>
          </a:p>
        </p:txBody>
      </p:sp>
      <p:pic>
        <p:nvPicPr>
          <p:cNvPr id="122" name="Picture 121"/>
          <p:cNvPicPr/>
          <p:nvPr/>
        </p:nvPicPr>
        <p:blipFill>
          <a:blip r:embed="rId2">
            <a:extLst>
              <a:ext uri="{28A0092B-C50C-407E-A947-70E740481C1C}">
                <a14:useLocalDpi xmlns:a14="http://schemas.microsoft.com/office/drawing/2010/main" val="0"/>
              </a:ext>
            </a:extLst>
          </a:blip>
          <a:stretch>
            <a:fillRect/>
          </a:stretch>
        </p:blipFill>
        <p:spPr>
          <a:xfrm>
            <a:off x="12215692" y="298764"/>
            <a:ext cx="1681748" cy="1614311"/>
          </a:xfrm>
          <a:prstGeom prst="rect">
            <a:avLst/>
          </a:prstGeom>
          <a:ln>
            <a:noFill/>
          </a:ln>
        </p:spPr>
      </p:pic>
    </p:spTree>
    <p:extLst>
      <p:ext uri="{BB962C8B-B14F-4D97-AF65-F5344CB8AC3E}">
        <p14:creationId xmlns:p14="http://schemas.microsoft.com/office/powerpoint/2010/main" val="4044435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CustomShape 1"/>
          <p:cNvSpPr/>
          <p:nvPr/>
        </p:nvSpPr>
        <p:spPr>
          <a:xfrm>
            <a:off x="732960" y="2284560"/>
            <a:ext cx="13166280" cy="525132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914400" lvl="4" indent="-228600">
              <a:buClr>
                <a:srgbClr val="000000"/>
              </a:buClr>
              <a:buSzPct val="50000"/>
              <a:buFont typeface="Courier New" panose="02070309020205020404" pitchFamily="49" charset="0"/>
              <a:buChar char="o"/>
            </a:pPr>
            <a:endParaRPr lang="en-US" sz="2400" spc="-1" dirty="0">
              <a:solidFill>
                <a:srgbClr val="000000"/>
              </a:solidFill>
              <a:latin typeface="Calibri"/>
            </a:endParaRPr>
          </a:p>
        </p:txBody>
      </p:sp>
      <p:sp>
        <p:nvSpPr>
          <p:cNvPr id="120" name="CustomShape 2"/>
          <p:cNvSpPr/>
          <p:nvPr/>
        </p:nvSpPr>
        <p:spPr>
          <a:xfrm>
            <a:off x="0" y="530640"/>
            <a:ext cx="14629680" cy="1170000"/>
          </a:xfrm>
          <a:prstGeom prst="rect">
            <a:avLst/>
          </a:prstGeom>
          <a:solidFill>
            <a:srgbClr val="ED2A33"/>
          </a:solidFill>
          <a:ln>
            <a:noFill/>
          </a:ln>
        </p:spPr>
        <p:style>
          <a:lnRef idx="0">
            <a:scrgbClr r="0" g="0" b="0"/>
          </a:lnRef>
          <a:fillRef idx="0">
            <a:scrgbClr r="0" g="0" b="0"/>
          </a:fillRef>
          <a:effectRef idx="0">
            <a:scrgbClr r="0" g="0" b="0"/>
          </a:effectRef>
          <a:fontRef idx="minor"/>
        </p:style>
      </p:sp>
      <p:sp>
        <p:nvSpPr>
          <p:cNvPr id="121" name="CustomShape 3"/>
          <p:cNvSpPr/>
          <p:nvPr/>
        </p:nvSpPr>
        <p:spPr>
          <a:xfrm>
            <a:off x="0" y="693720"/>
            <a:ext cx="12215692" cy="8244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3600" spc="-1" dirty="0">
                <a:solidFill>
                  <a:srgbClr val="FFFFFF"/>
                </a:solidFill>
                <a:latin typeface="Zona Pro"/>
              </a:rPr>
              <a:t>PREVIOUSLY REVIEWED MIDDLE SCHOOL HEALTH</a:t>
            </a:r>
            <a:endParaRPr lang="en-US" sz="3600" b="0" strike="noStrike" spc="-1" dirty="0">
              <a:latin typeface="Arial"/>
            </a:endParaRPr>
          </a:p>
        </p:txBody>
      </p:sp>
      <p:pic>
        <p:nvPicPr>
          <p:cNvPr id="122" name="Picture 121"/>
          <p:cNvPicPr/>
          <p:nvPr/>
        </p:nvPicPr>
        <p:blipFill>
          <a:blip r:embed="rId3">
            <a:extLst>
              <a:ext uri="{28A0092B-C50C-407E-A947-70E740481C1C}">
                <a14:useLocalDpi xmlns:a14="http://schemas.microsoft.com/office/drawing/2010/main" val="0"/>
              </a:ext>
            </a:extLst>
          </a:blip>
          <a:stretch>
            <a:fillRect/>
          </a:stretch>
        </p:blipFill>
        <p:spPr>
          <a:xfrm>
            <a:off x="12215692" y="298764"/>
            <a:ext cx="1681748" cy="1614311"/>
          </a:xfrm>
          <a:prstGeom prst="rect">
            <a:avLst/>
          </a:prstGeom>
          <a:ln>
            <a:noFill/>
          </a:ln>
        </p:spPr>
      </p:pic>
      <p:sp>
        <p:nvSpPr>
          <p:cNvPr id="6" name="Rectangle 5">
            <a:extLst>
              <a:ext uri="{FF2B5EF4-FFF2-40B4-BE49-F238E27FC236}">
                <a16:creationId xmlns:a16="http://schemas.microsoft.com/office/drawing/2014/main" id="{56CB17F1-C020-4B6B-953A-C65F6BECD0C7}"/>
              </a:ext>
            </a:extLst>
          </p:cNvPr>
          <p:cNvSpPr/>
          <p:nvPr/>
        </p:nvSpPr>
        <p:spPr>
          <a:xfrm>
            <a:off x="514350" y="2457450"/>
            <a:ext cx="12401549" cy="584775"/>
          </a:xfrm>
          <a:prstGeom prst="rect">
            <a:avLst/>
          </a:prstGeom>
        </p:spPr>
        <p:txBody>
          <a:bodyPr wrap="square">
            <a:spAutoFit/>
          </a:bodyPr>
          <a:lstStyle/>
          <a:p>
            <a:pPr marL="800100" lvl="1" indent="-342900" fontAlgn="base">
              <a:spcAft>
                <a:spcPts val="1200"/>
              </a:spcAft>
              <a:buFont typeface="Courier New" panose="02070309020205020404" pitchFamily="49" charset="0"/>
              <a:buChar char="o"/>
            </a:pPr>
            <a:r>
              <a:rPr lang="en-US" sz="3200" dirty="0">
                <a:solidFill>
                  <a:srgbClr val="595959"/>
                </a:solidFill>
                <a:latin typeface="Calibri" panose="020F0502020204030204" pitchFamily="34" charset="0"/>
                <a:cs typeface="Calibri" panose="020F0502020204030204" pitchFamily="34" charset="0"/>
                <a:hlinkClick r:id="rId4"/>
              </a:rPr>
              <a:t>Teacher-made instructional materials, human sexuality content</a:t>
            </a:r>
            <a:endParaRPr lang="en-US" sz="3200" dirty="0">
              <a:solidFill>
                <a:srgbClr val="59595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08351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92"/>
          <p:cNvSpPr txBox="1">
            <a:spLocks noGrp="1"/>
          </p:cNvSpPr>
          <p:nvPr>
            <p:ph type="title"/>
          </p:nvPr>
        </p:nvSpPr>
        <p:spPr>
          <a:xfrm>
            <a:off x="498720" y="448680"/>
            <a:ext cx="13632960" cy="916320"/>
          </a:xfrm>
          <a:prstGeom prst="rect">
            <a:avLst/>
          </a:prstGeom>
        </p:spPr>
        <p:txBody>
          <a:bodyPr spcFirstLastPara="1" wrap="square" lIns="146320" tIns="146320" rIns="146320" bIns="146320" anchor="t" anchorCtr="0">
            <a:noAutofit/>
          </a:bodyPr>
          <a:lstStyle/>
          <a:p>
            <a:r>
              <a:rPr lang="en" sz="4640" b="1"/>
              <a:t>Vocabulary</a:t>
            </a:r>
            <a:endParaRPr sz="4640" b="1"/>
          </a:p>
        </p:txBody>
      </p:sp>
      <p:sp>
        <p:nvSpPr>
          <p:cNvPr id="492" name="Google Shape;492;p92"/>
          <p:cNvSpPr txBox="1">
            <a:spLocks noGrp="1"/>
          </p:cNvSpPr>
          <p:nvPr>
            <p:ph type="body" idx="1"/>
          </p:nvPr>
        </p:nvSpPr>
        <p:spPr>
          <a:xfrm>
            <a:off x="131520" y="1230680"/>
            <a:ext cx="14498880" cy="6934560"/>
          </a:xfrm>
          <a:prstGeom prst="rect">
            <a:avLst/>
          </a:prstGeom>
        </p:spPr>
        <p:txBody>
          <a:bodyPr spcFirstLastPara="1" wrap="square" lIns="146320" tIns="146320" rIns="146320" bIns="146320" anchor="t" anchorCtr="0">
            <a:noAutofit/>
          </a:bodyPr>
          <a:lstStyle/>
          <a:p>
            <a:pPr indent="-589280">
              <a:spcBef>
                <a:spcPts val="1600"/>
              </a:spcBef>
              <a:buClr>
                <a:schemeClr val="dk1"/>
              </a:buClr>
              <a:buSzPts val="2200"/>
              <a:buAutoNum type="arabicPeriod"/>
            </a:pPr>
            <a:r>
              <a:rPr lang="en" sz="3520" b="1">
                <a:solidFill>
                  <a:schemeClr val="dk1"/>
                </a:solidFill>
              </a:rPr>
              <a:t>Endocrine System - </a:t>
            </a:r>
            <a:r>
              <a:rPr lang="en" sz="3520">
                <a:solidFill>
                  <a:schemeClr val="dk1"/>
                </a:solidFill>
              </a:rPr>
              <a:t>The glands and organs that make hormones and release them directly into the blood so they can travel to tissues and organs all over the body. The hormones released by the endocrine system control many important functions in the body, including growth and development, metabolism, and reproduction.</a:t>
            </a:r>
            <a:endParaRPr sz="5280" b="1">
              <a:solidFill>
                <a:schemeClr val="dk1"/>
              </a:solidFill>
            </a:endParaRPr>
          </a:p>
        </p:txBody>
      </p:sp>
      <p:sp>
        <p:nvSpPr>
          <p:cNvPr id="493" name="Google Shape;493;p92"/>
          <p:cNvSpPr txBox="1">
            <a:spLocks noGrp="1"/>
          </p:cNvSpPr>
          <p:nvPr>
            <p:ph type="title"/>
          </p:nvPr>
        </p:nvSpPr>
        <p:spPr>
          <a:xfrm>
            <a:off x="0" y="0"/>
            <a:ext cx="2699520" cy="592320"/>
          </a:xfrm>
          <a:prstGeom prst="rect">
            <a:avLst/>
          </a:prstGeom>
        </p:spPr>
        <p:txBody>
          <a:bodyPr spcFirstLastPara="1" wrap="square" lIns="146320" tIns="146320" rIns="146320" bIns="146320" anchor="t" anchorCtr="0">
            <a:noAutofit/>
          </a:bodyPr>
          <a:lstStyle/>
          <a:p>
            <a:r>
              <a:rPr lang="en" sz="2240" b="1"/>
              <a:t>10/19/2020</a:t>
            </a:r>
            <a:endParaRPr sz="224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pic>
        <p:nvPicPr>
          <p:cNvPr id="2" name="Picture 1">
            <a:extLst>
              <a:ext uri="{FF2B5EF4-FFF2-40B4-BE49-F238E27FC236}">
                <a16:creationId xmlns:a16="http://schemas.microsoft.com/office/drawing/2014/main" id="{060FCD8A-53C7-4483-9708-B610B1B67B0E}"/>
              </a:ext>
            </a:extLst>
          </p:cNvPr>
          <p:cNvPicPr>
            <a:picLocks noChangeAspect="1"/>
          </p:cNvPicPr>
          <p:nvPr/>
        </p:nvPicPr>
        <p:blipFill>
          <a:blip r:embed="rId3"/>
          <a:stretch>
            <a:fillRect/>
          </a:stretch>
        </p:blipFill>
        <p:spPr>
          <a:xfrm>
            <a:off x="441960" y="224631"/>
            <a:ext cx="13746479" cy="778033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2DF3E2-F5A1-425A-9E51-A5B23643D8C0}"/>
              </a:ext>
            </a:extLst>
          </p:cNvPr>
          <p:cNvPicPr>
            <a:picLocks noChangeAspect="1"/>
          </p:cNvPicPr>
          <p:nvPr/>
        </p:nvPicPr>
        <p:blipFill>
          <a:blip r:embed="rId2"/>
          <a:stretch>
            <a:fillRect/>
          </a:stretch>
        </p:blipFill>
        <p:spPr>
          <a:xfrm>
            <a:off x="0" y="-13063"/>
            <a:ext cx="14630400" cy="8255726"/>
          </a:xfrm>
          <a:prstGeom prst="rect">
            <a:avLst/>
          </a:prstGeom>
        </p:spPr>
      </p:pic>
    </p:spTree>
    <p:extLst>
      <p:ext uri="{BB962C8B-B14F-4D97-AF65-F5344CB8AC3E}">
        <p14:creationId xmlns:p14="http://schemas.microsoft.com/office/powerpoint/2010/main" val="3171880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95"/>
          <p:cNvSpPr txBox="1">
            <a:spLocks noGrp="1"/>
          </p:cNvSpPr>
          <p:nvPr>
            <p:ph type="title"/>
          </p:nvPr>
        </p:nvSpPr>
        <p:spPr>
          <a:xfrm>
            <a:off x="498720" y="0"/>
            <a:ext cx="13632960" cy="924960"/>
          </a:xfrm>
          <a:prstGeom prst="rect">
            <a:avLst/>
          </a:prstGeom>
        </p:spPr>
        <p:txBody>
          <a:bodyPr spcFirstLastPara="1" wrap="square" lIns="146320" tIns="146320" rIns="146320" bIns="146320" anchor="t" anchorCtr="0">
            <a:noAutofit/>
          </a:bodyPr>
          <a:lstStyle/>
          <a:p>
            <a:r>
              <a:rPr lang="en" sz="4000" b="1"/>
              <a:t>How does the Endocrine System influence your body?</a:t>
            </a:r>
            <a:endParaRPr sz="4000" b="1"/>
          </a:p>
        </p:txBody>
      </p:sp>
      <p:sp>
        <p:nvSpPr>
          <p:cNvPr id="507" name="Google Shape;507;p95"/>
          <p:cNvSpPr txBox="1">
            <a:spLocks noGrp="1"/>
          </p:cNvSpPr>
          <p:nvPr>
            <p:ph type="body" idx="1"/>
          </p:nvPr>
        </p:nvSpPr>
        <p:spPr>
          <a:xfrm>
            <a:off x="131520" y="811640"/>
            <a:ext cx="14498880" cy="7353600"/>
          </a:xfrm>
          <a:prstGeom prst="rect">
            <a:avLst/>
          </a:prstGeom>
        </p:spPr>
        <p:txBody>
          <a:bodyPr spcFirstLastPara="1" wrap="square" lIns="146320" tIns="146320" rIns="146320" bIns="146320" anchor="t" anchorCtr="0">
            <a:noAutofit/>
          </a:bodyPr>
          <a:lstStyle/>
          <a:p>
            <a:pPr marL="0" indent="0">
              <a:spcBef>
                <a:spcPts val="1600"/>
              </a:spcBef>
              <a:buNone/>
            </a:pPr>
            <a:r>
              <a:rPr lang="en" sz="2720" b="1" dirty="0">
                <a:solidFill>
                  <a:schemeClr val="dk1"/>
                </a:solidFill>
              </a:rPr>
              <a:t>Feedback from small groups. </a:t>
            </a:r>
            <a:endParaRPr sz="2400" dirty="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115"/>
          <p:cNvSpPr txBox="1">
            <a:spLocks noGrp="1"/>
          </p:cNvSpPr>
          <p:nvPr>
            <p:ph type="title"/>
          </p:nvPr>
        </p:nvSpPr>
        <p:spPr>
          <a:xfrm>
            <a:off x="519775" y="458160"/>
            <a:ext cx="13632960" cy="916320"/>
          </a:xfrm>
          <a:prstGeom prst="rect">
            <a:avLst/>
          </a:prstGeom>
        </p:spPr>
        <p:txBody>
          <a:bodyPr spcFirstLastPara="1" wrap="square" lIns="146320" tIns="146320" rIns="146320" bIns="146320" anchor="t" anchorCtr="0">
            <a:noAutofit/>
          </a:bodyPr>
          <a:lstStyle/>
          <a:p>
            <a:r>
              <a:rPr lang="en" dirty="0"/>
              <a:t>Links to videos used in class as part of lessons</a:t>
            </a:r>
            <a:br>
              <a:rPr lang="en" dirty="0"/>
            </a:br>
            <a:endParaRPr dirty="0"/>
          </a:p>
        </p:txBody>
      </p:sp>
      <p:sp>
        <p:nvSpPr>
          <p:cNvPr id="621" name="Google Shape;621;p115"/>
          <p:cNvSpPr txBox="1">
            <a:spLocks noGrp="1"/>
          </p:cNvSpPr>
          <p:nvPr>
            <p:ph type="body" idx="1"/>
          </p:nvPr>
        </p:nvSpPr>
        <p:spPr>
          <a:xfrm>
            <a:off x="3413615" y="1832640"/>
            <a:ext cx="7845280" cy="5057760"/>
          </a:xfrm>
          <a:prstGeom prst="rect">
            <a:avLst/>
          </a:prstGeom>
        </p:spPr>
        <p:txBody>
          <a:bodyPr spcFirstLastPara="1" wrap="square" lIns="146320" tIns="146320" rIns="146320" bIns="146320" anchor="t" anchorCtr="0">
            <a:noAutofit/>
          </a:bodyPr>
          <a:lstStyle/>
          <a:p>
            <a:pPr marL="0" indent="0">
              <a:lnSpc>
                <a:spcPct val="150000"/>
              </a:lnSpc>
              <a:buNone/>
            </a:pPr>
            <a:r>
              <a:rPr lang="en-US" sz="2400" u="sng" dirty="0">
                <a:solidFill>
                  <a:srgbClr val="0000FF"/>
                </a:solidFill>
                <a:hlinkClick r:id="rId3">
                  <a:extLst>
                    <a:ext uri="{A12FA001-AC4F-418D-AE19-62706E023703}">
                      <ahyp:hlinkClr xmlns:ahyp="http://schemas.microsoft.com/office/drawing/2018/hyperlinkcolor" val="tx"/>
                    </a:ext>
                  </a:extLst>
                </a:hlinkClick>
              </a:rPr>
              <a:t>All About Getting Your Period</a:t>
            </a:r>
            <a:r>
              <a:rPr lang="en-US" sz="2400" dirty="0">
                <a:solidFill>
                  <a:srgbClr val="0000FF"/>
                </a:solidFill>
              </a:rPr>
              <a:t> </a:t>
            </a:r>
            <a:r>
              <a:rPr lang="en-US" sz="2400" dirty="0"/>
              <a:t>2:26</a:t>
            </a:r>
            <a:endParaRPr lang="en" sz="2400" dirty="0">
              <a:hlinkClick r:id="rId4">
                <a:extLst>
                  <a:ext uri="{A12FA001-AC4F-418D-AE19-62706E023703}">
                    <ahyp:hlinkClr xmlns:ahyp="http://schemas.microsoft.com/office/drawing/2018/hyperlinkcolor" val="tx"/>
                  </a:ext>
                </a:extLst>
              </a:hlinkClick>
            </a:endParaRPr>
          </a:p>
          <a:p>
            <a:pPr marL="0" indent="0">
              <a:lnSpc>
                <a:spcPct val="150000"/>
              </a:lnSpc>
              <a:buNone/>
            </a:pPr>
            <a:r>
              <a:rPr lang="en-US" sz="2400" u="sng" dirty="0">
                <a:solidFill>
                  <a:srgbClr val="FF0000"/>
                </a:solidFill>
                <a:hlinkClick r:id="rId4"/>
              </a:rPr>
              <a:t>Taking Care of Your Body During Puberty</a:t>
            </a:r>
            <a:r>
              <a:rPr lang="en-US" sz="2400" dirty="0">
                <a:solidFill>
                  <a:srgbClr val="FF0000"/>
                </a:solidFill>
              </a:rPr>
              <a:t> </a:t>
            </a:r>
            <a:r>
              <a:rPr lang="en-US" sz="2400" dirty="0"/>
              <a:t>2:45</a:t>
            </a:r>
            <a:endParaRPr sz="2400" dirty="0"/>
          </a:p>
          <a:p>
            <a:pPr marL="0" indent="0">
              <a:lnSpc>
                <a:spcPct val="150000"/>
              </a:lnSpc>
              <a:buClr>
                <a:schemeClr val="dk1"/>
              </a:buClr>
              <a:buSzPts val="1100"/>
              <a:buNone/>
            </a:pPr>
            <a:r>
              <a:rPr lang="en-US" sz="2400" u="sng" dirty="0">
                <a:solidFill>
                  <a:srgbClr val="FF0000"/>
                </a:solidFill>
                <a:hlinkClick r:id="rId5"/>
              </a:rPr>
              <a:t>Consent Explained. What Is It?</a:t>
            </a:r>
            <a:r>
              <a:rPr lang="en-US" sz="2400" dirty="0">
                <a:solidFill>
                  <a:srgbClr val="FF0000"/>
                </a:solidFill>
              </a:rPr>
              <a:t> </a:t>
            </a:r>
            <a:r>
              <a:rPr lang="en-US" sz="2400" dirty="0"/>
              <a:t>1:46</a:t>
            </a:r>
            <a:endParaRPr lang="en-US" sz="2400" u="sng" dirty="0"/>
          </a:p>
          <a:p>
            <a:pPr marL="0" indent="0">
              <a:lnSpc>
                <a:spcPct val="150000"/>
              </a:lnSpc>
              <a:buClr>
                <a:schemeClr val="dk1"/>
              </a:buClr>
              <a:buSzPts val="1100"/>
              <a:buNone/>
            </a:pPr>
            <a:r>
              <a:rPr lang="en-US" sz="2400" u="sng" dirty="0">
                <a:solidFill>
                  <a:srgbClr val="FF0000"/>
                </a:solidFill>
                <a:hlinkClick r:id="rId6"/>
              </a:rPr>
              <a:t>The Endocrine System</a:t>
            </a:r>
            <a:r>
              <a:rPr lang="en-US" sz="2400" dirty="0">
                <a:solidFill>
                  <a:srgbClr val="FF0000"/>
                </a:solidFill>
              </a:rPr>
              <a:t> </a:t>
            </a:r>
            <a:r>
              <a:rPr lang="en-US" sz="2400" dirty="0"/>
              <a:t>1:43</a:t>
            </a:r>
          </a:p>
          <a:p>
            <a:pPr marL="0" indent="0">
              <a:lnSpc>
                <a:spcPct val="150000"/>
              </a:lnSpc>
              <a:buClr>
                <a:schemeClr val="dk1"/>
              </a:buClr>
              <a:buSzPts val="1100"/>
              <a:buNone/>
            </a:pPr>
            <a:r>
              <a:rPr lang="en-US" sz="2400" u="sng" dirty="0">
                <a:solidFill>
                  <a:srgbClr val="FF0000"/>
                </a:solidFill>
                <a:hlinkClick r:id="rId7"/>
              </a:rPr>
              <a:t>The Endocrine System Song</a:t>
            </a:r>
            <a:r>
              <a:rPr lang="en-US" sz="2400" dirty="0">
                <a:solidFill>
                  <a:srgbClr val="FF0000"/>
                </a:solidFill>
              </a:rPr>
              <a:t> </a:t>
            </a:r>
            <a:r>
              <a:rPr lang="en-US" sz="2400" dirty="0"/>
              <a:t>2:29</a:t>
            </a:r>
          </a:p>
          <a:p>
            <a:pPr marL="0" indent="0">
              <a:lnSpc>
                <a:spcPct val="150000"/>
              </a:lnSpc>
              <a:buNone/>
            </a:pPr>
            <a:endParaRPr sz="224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6090</TotalTime>
  <Words>577</Words>
  <Application>Microsoft Office PowerPoint</Application>
  <PresentationFormat>Custom</PresentationFormat>
  <Paragraphs>63</Paragraphs>
  <Slides>14</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Courier New</vt:lpstr>
      <vt:lpstr>DejaVu Sans</vt:lpstr>
      <vt:lpstr>Symbol</vt:lpstr>
      <vt:lpstr>Wingdings</vt:lpstr>
      <vt:lpstr>Zona Pro</vt:lpstr>
      <vt:lpstr>Office Theme</vt:lpstr>
      <vt:lpstr>PowerPoint Presentation</vt:lpstr>
      <vt:lpstr>PowerPoint Presentation</vt:lpstr>
      <vt:lpstr>PowerPoint Presentation</vt:lpstr>
      <vt:lpstr>PowerPoint Presentation</vt:lpstr>
      <vt:lpstr>Vocabulary</vt:lpstr>
      <vt:lpstr>PowerPoint Presentation</vt:lpstr>
      <vt:lpstr>PowerPoint Presentation</vt:lpstr>
      <vt:lpstr>How does the Endocrine System influence your body?</vt:lpstr>
      <vt:lpstr>Links to videos used in class as part of lessons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Heimbigner, Kyle</dc:creator>
  <dc:description/>
  <cp:lastModifiedBy>Bares, Noel</cp:lastModifiedBy>
  <cp:revision>90</cp:revision>
  <cp:lastPrinted>2022-04-06T14:38:58Z</cp:lastPrinted>
  <dcterms:created xsi:type="dcterms:W3CDTF">2020-06-23T15:29:07Z</dcterms:created>
  <dcterms:modified xsi:type="dcterms:W3CDTF">2022-05-05T13:34:37Z</dcterms:modified>
  <dc:language>en-US</dc:language>
</cp:coreProperties>
</file>